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390" r:id="rId2"/>
    <p:sldId id="393" r:id="rId3"/>
    <p:sldId id="391" r:id="rId4"/>
    <p:sldId id="398" r:id="rId5"/>
    <p:sldId id="399" r:id="rId6"/>
    <p:sldId id="400" r:id="rId7"/>
    <p:sldId id="281" r:id="rId8"/>
    <p:sldId id="340" r:id="rId9"/>
    <p:sldId id="295" r:id="rId10"/>
    <p:sldId id="360" r:id="rId11"/>
    <p:sldId id="298" r:id="rId12"/>
    <p:sldId id="307" r:id="rId13"/>
    <p:sldId id="309" r:id="rId14"/>
    <p:sldId id="364" r:id="rId15"/>
  </p:sldIdLst>
  <p:sldSz cx="9144000" cy="5143500" type="screen16x9"/>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na + Roche Intro" id="{675ED05E-554E-AA4A-ABA8-E0E534F9D0CF}">
          <p14:sldIdLst>
            <p14:sldId id="390"/>
            <p14:sldId id="393"/>
            <p14:sldId id="391"/>
            <p14:sldId id="398"/>
            <p14:sldId id="399"/>
            <p14:sldId id="400"/>
            <p14:sldId id="281"/>
            <p14:sldId id="340"/>
            <p14:sldId id="295"/>
            <p14:sldId id="360"/>
            <p14:sldId id="298"/>
            <p14:sldId id="307"/>
            <p14:sldId id="309"/>
            <p14:sldId id="364"/>
          </p14:sldIdLst>
        </p14:section>
      </p14:sectionLst>
    </p:ext>
    <p:ext uri="{EFAFB233-063F-42B5-8137-9DF3F51BA10A}">
      <p15:sldGuideLst xmlns:p15="http://schemas.microsoft.com/office/powerpoint/2012/main" xmlns="">
        <p15:guide id="1" orient="horz" pos="539">
          <p15:clr>
            <a:srgbClr val="A4A3A4"/>
          </p15:clr>
        </p15:guide>
        <p15:guide id="2" orient="horz" pos="2891">
          <p15:clr>
            <a:srgbClr val="A4A3A4"/>
          </p15:clr>
        </p15:guide>
        <p15:guide id="3" orient="horz" pos="1406">
          <p15:clr>
            <a:srgbClr val="A4A3A4"/>
          </p15:clr>
        </p15:guide>
        <p15:guide id="4" pos="2722">
          <p15:clr>
            <a:srgbClr val="A4A3A4"/>
          </p15:clr>
        </p15:guide>
        <p15:guide id="5" pos="26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2" autoAdjust="0"/>
    <p:restoredTop sz="76026" autoAdjust="0"/>
  </p:normalViewPr>
  <p:slideViewPr>
    <p:cSldViewPr snapToGrid="0" snapToObjects="1">
      <p:cViewPr>
        <p:scale>
          <a:sx n="100" d="100"/>
          <a:sy n="100" d="100"/>
        </p:scale>
        <p:origin x="702" y="750"/>
      </p:cViewPr>
      <p:guideLst>
        <p:guide orient="horz" pos="539"/>
        <p:guide orient="horz" pos="2891"/>
        <p:guide orient="horz" pos="1406"/>
        <p:guide pos="2722"/>
        <p:guide pos="2651"/>
      </p:guideLst>
    </p:cSldViewPr>
  </p:slideViewPr>
  <p:notesTextViewPr>
    <p:cViewPr>
      <p:scale>
        <a:sx n="100" d="100"/>
        <a:sy n="100" d="100"/>
      </p:scale>
      <p:origin x="0" y="0"/>
    </p:cViewPr>
  </p:notesTextViewPr>
  <p:sorterViewPr>
    <p:cViewPr>
      <p:scale>
        <a:sx n="66" d="100"/>
        <a:sy n="66" d="100"/>
      </p:scale>
      <p:origin x="0" y="10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040AA-320C-41E3-AF7E-310EEFC20054}" type="doc">
      <dgm:prSet loTypeId="urn:microsoft.com/office/officeart/2005/8/layout/hChevron3" loCatId="process" qsTypeId="urn:microsoft.com/office/officeart/2005/8/quickstyle/simple1" qsCatId="simple" csTypeId="urn:microsoft.com/office/officeart/2005/8/colors/accent1_2" csCatId="accent1" phldr="1"/>
      <dgm:spPr/>
    </dgm:pt>
    <dgm:pt modelId="{B376E1DF-6752-4C71-84CA-F983841F7743}">
      <dgm:prSet phldrT="[Text]" custT="1">
        <dgm:style>
          <a:lnRef idx="2">
            <a:schemeClr val="accent3">
              <a:shade val="50000"/>
            </a:schemeClr>
          </a:lnRef>
          <a:fillRef idx="1">
            <a:schemeClr val="accent3"/>
          </a:fillRef>
          <a:effectRef idx="0">
            <a:schemeClr val="accent3"/>
          </a:effectRef>
          <a:fontRef idx="minor">
            <a:schemeClr val="lt1"/>
          </a:fontRef>
        </dgm:style>
      </dgm:prSet>
      <dgm:spPr>
        <a:solidFill>
          <a:srgbClr val="FFFFFF"/>
        </a:solidFill>
        <a:ln>
          <a:solidFill>
            <a:srgbClr val="969696"/>
          </a:solidFill>
        </a:ln>
      </dgm:spPr>
      <dgm:t>
        <a:bodyPr/>
        <a:lstStyle/>
        <a:p>
          <a:pPr algn="l"/>
          <a:r>
            <a:rPr lang="en-US" sz="1400" b="1" baseline="0" dirty="0" smtClean="0">
              <a:solidFill>
                <a:schemeClr val="tx1"/>
              </a:solidFill>
            </a:rPr>
            <a:t>Sequencing</a:t>
          </a:r>
          <a:endParaRPr lang="en-US" sz="1600" b="1" baseline="0" dirty="0">
            <a:solidFill>
              <a:schemeClr val="tx1"/>
            </a:solidFill>
          </a:endParaRPr>
        </a:p>
      </dgm:t>
    </dgm:pt>
    <dgm:pt modelId="{398CC2C0-F435-4F7E-AD60-9DA692757AFF}" type="parTrans" cxnId="{97615C11-C32C-4A90-BF7A-0C69C5214681}">
      <dgm:prSet/>
      <dgm:spPr/>
      <dgm:t>
        <a:bodyPr/>
        <a:lstStyle/>
        <a:p>
          <a:endParaRPr lang="en-US"/>
        </a:p>
      </dgm:t>
    </dgm:pt>
    <dgm:pt modelId="{756A947D-1DA1-410E-ACA9-C915D5947484}" type="sibTrans" cxnId="{97615C11-C32C-4A90-BF7A-0C69C5214681}">
      <dgm:prSet/>
      <dgm:spPr/>
      <dgm:t>
        <a:bodyPr/>
        <a:lstStyle/>
        <a:p>
          <a:endParaRPr lang="en-US"/>
        </a:p>
      </dgm:t>
    </dgm:pt>
    <dgm:pt modelId="{820650C4-D10F-443E-97DC-BE5A57FFA329}">
      <dgm:prSet phldrT="[Text]" custT="1"/>
      <dgm:spPr>
        <a:solidFill>
          <a:schemeClr val="bg1"/>
        </a:solidFill>
        <a:ln>
          <a:solidFill>
            <a:srgbClr val="969696"/>
          </a:solidFill>
        </a:ln>
      </dgm:spPr>
      <dgm:t>
        <a:bodyPr/>
        <a:lstStyle/>
        <a:p>
          <a:r>
            <a:rPr lang="en-US" sz="1600" b="1" baseline="0" dirty="0" smtClean="0">
              <a:solidFill>
                <a:srgbClr val="000000"/>
              </a:solidFill>
            </a:rPr>
            <a:t>2</a:t>
          </a:r>
          <a:r>
            <a:rPr lang="en-US" sz="1600" b="1" baseline="0" dirty="0" smtClean="0">
              <a:solidFill>
                <a:srgbClr val="000000"/>
              </a:solidFill>
              <a:latin typeface="Arial"/>
              <a:cs typeface="Arial"/>
            </a:rPr>
            <a:t>º</a:t>
          </a:r>
          <a:r>
            <a:rPr lang="en-US" sz="1600" b="1" baseline="0" dirty="0" smtClean="0">
              <a:solidFill>
                <a:srgbClr val="000000"/>
              </a:solidFill>
            </a:rPr>
            <a:t> Analysis       </a:t>
          </a:r>
          <a:endParaRPr lang="en-US" sz="1600" b="1" baseline="0" dirty="0">
            <a:solidFill>
              <a:srgbClr val="000000"/>
            </a:solidFill>
          </a:endParaRPr>
        </a:p>
      </dgm:t>
    </dgm:pt>
    <dgm:pt modelId="{54EAE5A1-3659-4EDC-95F7-9395A683B51B}" type="parTrans" cxnId="{24EF917B-AEEB-4DA7-B35E-8DCD72C95516}">
      <dgm:prSet/>
      <dgm:spPr/>
      <dgm:t>
        <a:bodyPr/>
        <a:lstStyle/>
        <a:p>
          <a:endParaRPr lang="en-US"/>
        </a:p>
      </dgm:t>
    </dgm:pt>
    <dgm:pt modelId="{183F6616-6881-4A78-9DBF-C3FAF55EEA66}" type="sibTrans" cxnId="{24EF917B-AEEB-4DA7-B35E-8DCD72C95516}">
      <dgm:prSet/>
      <dgm:spPr/>
      <dgm:t>
        <a:bodyPr/>
        <a:lstStyle/>
        <a:p>
          <a:endParaRPr lang="en-US"/>
        </a:p>
      </dgm:t>
    </dgm:pt>
    <dgm:pt modelId="{D62B8C8E-B5EA-4DD4-9976-4CD5A51AC717}">
      <dgm:prSet phldrT="[Text]" custT="1"/>
      <dgm:spPr>
        <a:solidFill>
          <a:schemeClr val="bg1"/>
        </a:solidFill>
        <a:ln>
          <a:solidFill>
            <a:srgbClr val="969696"/>
          </a:solidFill>
        </a:ln>
      </dgm:spPr>
      <dgm:t>
        <a:bodyPr/>
        <a:lstStyle/>
        <a:p>
          <a:r>
            <a:rPr lang="en-US" sz="1600" b="1" baseline="0" dirty="0" smtClean="0">
              <a:solidFill>
                <a:srgbClr val="000000"/>
              </a:solidFill>
            </a:rPr>
            <a:t>3</a:t>
          </a:r>
          <a:r>
            <a:rPr lang="en-US" sz="1600" b="1" baseline="0" dirty="0" smtClean="0">
              <a:solidFill>
                <a:srgbClr val="000000"/>
              </a:solidFill>
              <a:latin typeface="Arial"/>
              <a:cs typeface="Arial"/>
            </a:rPr>
            <a:t>º</a:t>
          </a:r>
          <a:r>
            <a:rPr lang="en-US" sz="1600" b="1" baseline="0" dirty="0" smtClean="0">
              <a:solidFill>
                <a:srgbClr val="000000"/>
              </a:solidFill>
            </a:rPr>
            <a:t> Analysis</a:t>
          </a:r>
          <a:endParaRPr lang="en-US" sz="1600" b="1" baseline="0" dirty="0">
            <a:solidFill>
              <a:srgbClr val="000000"/>
            </a:solidFill>
          </a:endParaRPr>
        </a:p>
      </dgm:t>
    </dgm:pt>
    <dgm:pt modelId="{F75C78F2-FDD2-487B-87FB-9C9FB142A552}" type="parTrans" cxnId="{0046823E-5690-4C4E-98B7-03CE627C4AED}">
      <dgm:prSet/>
      <dgm:spPr/>
      <dgm:t>
        <a:bodyPr/>
        <a:lstStyle/>
        <a:p>
          <a:endParaRPr lang="en-US"/>
        </a:p>
      </dgm:t>
    </dgm:pt>
    <dgm:pt modelId="{F2BDE70A-DC74-4858-B662-A3FFF9959D66}" type="sibTrans" cxnId="{0046823E-5690-4C4E-98B7-03CE627C4AED}">
      <dgm:prSet/>
      <dgm:spPr/>
      <dgm:t>
        <a:bodyPr/>
        <a:lstStyle/>
        <a:p>
          <a:endParaRPr lang="en-US"/>
        </a:p>
      </dgm:t>
    </dgm:pt>
    <dgm:pt modelId="{D8BD453E-A672-4EC9-AFCC-7A36C872C262}">
      <dgm:prSet phldrT="[Text]" custT="1"/>
      <dgm:spPr>
        <a:solidFill>
          <a:schemeClr val="bg1"/>
        </a:solidFill>
        <a:ln>
          <a:solidFill>
            <a:srgbClr val="969696"/>
          </a:solidFill>
        </a:ln>
      </dgm:spPr>
      <dgm:t>
        <a:bodyPr/>
        <a:lstStyle/>
        <a:p>
          <a:r>
            <a:rPr lang="en-US" sz="1600" b="1" baseline="0" dirty="0" smtClean="0">
              <a:solidFill>
                <a:srgbClr val="000000"/>
              </a:solidFill>
            </a:rPr>
            <a:t>Interpretation</a:t>
          </a:r>
          <a:endParaRPr lang="en-US" sz="1400" b="1" baseline="0" dirty="0">
            <a:solidFill>
              <a:srgbClr val="000000"/>
            </a:solidFill>
          </a:endParaRPr>
        </a:p>
      </dgm:t>
    </dgm:pt>
    <dgm:pt modelId="{655C58F4-4112-4136-A795-76D6E72FD301}" type="parTrans" cxnId="{6AE2B225-53E3-47AC-95D7-9BC94138D8C5}">
      <dgm:prSet/>
      <dgm:spPr/>
      <dgm:t>
        <a:bodyPr/>
        <a:lstStyle/>
        <a:p>
          <a:endParaRPr lang="en-US"/>
        </a:p>
      </dgm:t>
    </dgm:pt>
    <dgm:pt modelId="{5A496D42-2F6B-4A0E-9250-B3AA1455B194}" type="sibTrans" cxnId="{6AE2B225-53E3-47AC-95D7-9BC94138D8C5}">
      <dgm:prSet/>
      <dgm:spPr/>
      <dgm:t>
        <a:bodyPr/>
        <a:lstStyle/>
        <a:p>
          <a:endParaRPr lang="en-US"/>
        </a:p>
      </dgm:t>
    </dgm:pt>
    <dgm:pt modelId="{E36786EB-672D-493F-96F8-182320F55240}" type="pres">
      <dgm:prSet presAssocID="{C78040AA-320C-41E3-AF7E-310EEFC20054}" presName="Name0" presStyleCnt="0">
        <dgm:presLayoutVars>
          <dgm:dir/>
          <dgm:resizeHandles val="exact"/>
        </dgm:presLayoutVars>
      </dgm:prSet>
      <dgm:spPr/>
    </dgm:pt>
    <dgm:pt modelId="{9D69A8C5-28EB-46F4-89E6-57F74274EE14}" type="pres">
      <dgm:prSet presAssocID="{B376E1DF-6752-4C71-84CA-F983841F7743}" presName="parTxOnly" presStyleLbl="node1" presStyleIdx="0" presStyleCnt="4" custScaleX="19083" custScaleY="56678" custLinFactX="-16948" custLinFactNeighborX="-100000" custLinFactNeighborY="37190">
        <dgm:presLayoutVars>
          <dgm:bulletEnabled val="1"/>
        </dgm:presLayoutVars>
      </dgm:prSet>
      <dgm:spPr/>
      <dgm:t>
        <a:bodyPr/>
        <a:lstStyle/>
        <a:p>
          <a:endParaRPr lang="en-US"/>
        </a:p>
      </dgm:t>
    </dgm:pt>
    <dgm:pt modelId="{A334AE2C-4650-4B86-BE5A-867C506868FB}" type="pres">
      <dgm:prSet presAssocID="{756A947D-1DA1-410E-ACA9-C915D5947484}" presName="parSpace" presStyleCnt="0"/>
      <dgm:spPr/>
    </dgm:pt>
    <dgm:pt modelId="{3D8205A8-D692-4C05-8D5C-90E36978E0A4}" type="pres">
      <dgm:prSet presAssocID="{820650C4-D10F-443E-97DC-BE5A57FFA329}" presName="parTxOnly" presStyleLbl="node1" presStyleIdx="1" presStyleCnt="4" custScaleX="26904" custScaleY="56678" custLinFactNeighborX="-85849">
        <dgm:presLayoutVars>
          <dgm:bulletEnabled val="1"/>
        </dgm:presLayoutVars>
      </dgm:prSet>
      <dgm:spPr/>
      <dgm:t>
        <a:bodyPr/>
        <a:lstStyle/>
        <a:p>
          <a:endParaRPr lang="en-US"/>
        </a:p>
      </dgm:t>
    </dgm:pt>
    <dgm:pt modelId="{2B26F186-DD48-403F-85E7-63C36639E3EA}" type="pres">
      <dgm:prSet presAssocID="{183F6616-6881-4A78-9DBF-C3FAF55EEA66}" presName="parSpace" presStyleCnt="0"/>
      <dgm:spPr/>
    </dgm:pt>
    <dgm:pt modelId="{F9D2CB3D-6F2E-42AB-85F1-27B0D4F6DB4B}" type="pres">
      <dgm:prSet presAssocID="{D62B8C8E-B5EA-4DD4-9976-4CD5A51AC717}" presName="parTxOnly" presStyleLbl="node1" presStyleIdx="2" presStyleCnt="4" custScaleX="26665" custScaleY="56678" custLinFactNeighborX="-56">
        <dgm:presLayoutVars>
          <dgm:bulletEnabled val="1"/>
        </dgm:presLayoutVars>
      </dgm:prSet>
      <dgm:spPr/>
      <dgm:t>
        <a:bodyPr/>
        <a:lstStyle/>
        <a:p>
          <a:endParaRPr lang="en-US"/>
        </a:p>
      </dgm:t>
    </dgm:pt>
    <dgm:pt modelId="{FE9B6753-7464-4D07-AFB7-C95488D4EDBE}" type="pres">
      <dgm:prSet presAssocID="{F2BDE70A-DC74-4858-B662-A3FFF9959D66}" presName="parSpace" presStyleCnt="0"/>
      <dgm:spPr/>
    </dgm:pt>
    <dgm:pt modelId="{D88E3CA6-52F1-40C0-A4B8-A7F321F3458E}" type="pres">
      <dgm:prSet presAssocID="{D8BD453E-A672-4EC9-AFCC-7A36C872C262}" presName="parTxOnly" presStyleLbl="node1" presStyleIdx="3" presStyleCnt="4" custScaleX="22499" custScaleY="56678" custLinFactNeighborX="84460">
        <dgm:presLayoutVars>
          <dgm:bulletEnabled val="1"/>
        </dgm:presLayoutVars>
      </dgm:prSet>
      <dgm:spPr/>
      <dgm:t>
        <a:bodyPr/>
        <a:lstStyle/>
        <a:p>
          <a:endParaRPr lang="en-US"/>
        </a:p>
      </dgm:t>
    </dgm:pt>
  </dgm:ptLst>
  <dgm:cxnLst>
    <dgm:cxn modelId="{0046823E-5690-4C4E-98B7-03CE627C4AED}" srcId="{C78040AA-320C-41E3-AF7E-310EEFC20054}" destId="{D62B8C8E-B5EA-4DD4-9976-4CD5A51AC717}" srcOrd="2" destOrd="0" parTransId="{F75C78F2-FDD2-487B-87FB-9C9FB142A552}" sibTransId="{F2BDE70A-DC74-4858-B662-A3FFF9959D66}"/>
    <dgm:cxn modelId="{6748BD4B-344C-7A49-BE51-5B70176DDF11}" type="presOf" srcId="{D8BD453E-A672-4EC9-AFCC-7A36C872C262}" destId="{D88E3CA6-52F1-40C0-A4B8-A7F321F3458E}" srcOrd="0" destOrd="0" presId="urn:microsoft.com/office/officeart/2005/8/layout/hChevron3"/>
    <dgm:cxn modelId="{24EF917B-AEEB-4DA7-B35E-8DCD72C95516}" srcId="{C78040AA-320C-41E3-AF7E-310EEFC20054}" destId="{820650C4-D10F-443E-97DC-BE5A57FFA329}" srcOrd="1" destOrd="0" parTransId="{54EAE5A1-3659-4EDC-95F7-9395A683B51B}" sibTransId="{183F6616-6881-4A78-9DBF-C3FAF55EEA66}"/>
    <dgm:cxn modelId="{1F0692C3-92D5-BF4A-A4CB-63BE72AFD795}" type="presOf" srcId="{D62B8C8E-B5EA-4DD4-9976-4CD5A51AC717}" destId="{F9D2CB3D-6F2E-42AB-85F1-27B0D4F6DB4B}" srcOrd="0" destOrd="0" presId="urn:microsoft.com/office/officeart/2005/8/layout/hChevron3"/>
    <dgm:cxn modelId="{C95404E5-32BA-2A48-9EAE-E9B202EF65AB}" type="presOf" srcId="{820650C4-D10F-443E-97DC-BE5A57FFA329}" destId="{3D8205A8-D692-4C05-8D5C-90E36978E0A4}" srcOrd="0" destOrd="0" presId="urn:microsoft.com/office/officeart/2005/8/layout/hChevron3"/>
    <dgm:cxn modelId="{97615C11-C32C-4A90-BF7A-0C69C5214681}" srcId="{C78040AA-320C-41E3-AF7E-310EEFC20054}" destId="{B376E1DF-6752-4C71-84CA-F983841F7743}" srcOrd="0" destOrd="0" parTransId="{398CC2C0-F435-4F7E-AD60-9DA692757AFF}" sibTransId="{756A947D-1DA1-410E-ACA9-C915D5947484}"/>
    <dgm:cxn modelId="{47113452-EC4C-544B-B521-5A539D30B2BE}" type="presOf" srcId="{C78040AA-320C-41E3-AF7E-310EEFC20054}" destId="{E36786EB-672D-493F-96F8-182320F55240}" srcOrd="0" destOrd="0" presId="urn:microsoft.com/office/officeart/2005/8/layout/hChevron3"/>
    <dgm:cxn modelId="{6AE2B225-53E3-47AC-95D7-9BC94138D8C5}" srcId="{C78040AA-320C-41E3-AF7E-310EEFC20054}" destId="{D8BD453E-A672-4EC9-AFCC-7A36C872C262}" srcOrd="3" destOrd="0" parTransId="{655C58F4-4112-4136-A795-76D6E72FD301}" sibTransId="{5A496D42-2F6B-4A0E-9250-B3AA1455B194}"/>
    <dgm:cxn modelId="{94B1FF92-6E8D-E640-8C3A-600A93FF2F3B}" type="presOf" srcId="{B376E1DF-6752-4C71-84CA-F983841F7743}" destId="{9D69A8C5-28EB-46F4-89E6-57F74274EE14}" srcOrd="0" destOrd="0" presId="urn:microsoft.com/office/officeart/2005/8/layout/hChevron3"/>
    <dgm:cxn modelId="{0EF00D94-ACDC-5047-940D-483E293E70B6}" type="presParOf" srcId="{E36786EB-672D-493F-96F8-182320F55240}" destId="{9D69A8C5-28EB-46F4-89E6-57F74274EE14}" srcOrd="0" destOrd="0" presId="urn:microsoft.com/office/officeart/2005/8/layout/hChevron3"/>
    <dgm:cxn modelId="{A5A478AD-0197-C44C-807F-810FA7481D51}" type="presParOf" srcId="{E36786EB-672D-493F-96F8-182320F55240}" destId="{A334AE2C-4650-4B86-BE5A-867C506868FB}" srcOrd="1" destOrd="0" presId="urn:microsoft.com/office/officeart/2005/8/layout/hChevron3"/>
    <dgm:cxn modelId="{02499943-8E1F-F94D-A158-5B943B35B9E0}" type="presParOf" srcId="{E36786EB-672D-493F-96F8-182320F55240}" destId="{3D8205A8-D692-4C05-8D5C-90E36978E0A4}" srcOrd="2" destOrd="0" presId="urn:microsoft.com/office/officeart/2005/8/layout/hChevron3"/>
    <dgm:cxn modelId="{E6DC5920-9B60-724D-9A6B-DE78FB7D252D}" type="presParOf" srcId="{E36786EB-672D-493F-96F8-182320F55240}" destId="{2B26F186-DD48-403F-85E7-63C36639E3EA}" srcOrd="3" destOrd="0" presId="urn:microsoft.com/office/officeart/2005/8/layout/hChevron3"/>
    <dgm:cxn modelId="{5478BB9F-3566-604E-A760-CBDB44C171D3}" type="presParOf" srcId="{E36786EB-672D-493F-96F8-182320F55240}" destId="{F9D2CB3D-6F2E-42AB-85F1-27B0D4F6DB4B}" srcOrd="4" destOrd="0" presId="urn:microsoft.com/office/officeart/2005/8/layout/hChevron3"/>
    <dgm:cxn modelId="{537743F1-059B-DE41-B7F6-4DA9FF594003}" type="presParOf" srcId="{E36786EB-672D-493F-96F8-182320F55240}" destId="{FE9B6753-7464-4D07-AFB7-C95488D4EDBE}" srcOrd="5" destOrd="0" presId="urn:microsoft.com/office/officeart/2005/8/layout/hChevron3"/>
    <dgm:cxn modelId="{245FD636-2950-2145-BEDE-A0C12131C9D6}" type="presParOf" srcId="{E36786EB-672D-493F-96F8-182320F55240}" destId="{D88E3CA6-52F1-40C0-A4B8-A7F321F3458E}" srcOrd="6" destOrd="0" presId="urn:microsoft.com/office/officeart/2005/8/layout/hChevron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9A8C5-28EB-46F4-89E6-57F74274EE14}">
      <dsp:nvSpPr>
        <dsp:cNvPr id="0" name=""/>
        <dsp:cNvSpPr/>
      </dsp:nvSpPr>
      <dsp:spPr>
        <a:xfrm>
          <a:off x="0" y="0"/>
          <a:ext cx="1890720" cy="509438"/>
        </a:xfrm>
        <a:prstGeom prst="homePlate">
          <a:avLst/>
        </a:prstGeom>
        <a:solidFill>
          <a:srgbClr val="FFFFFF"/>
        </a:solidFill>
        <a:ln w="25400" cap="flat" cmpd="sng" algn="ctr">
          <a:solidFill>
            <a:srgbClr val="969696"/>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en-US" sz="1400" b="1" kern="1200" baseline="0" dirty="0" smtClean="0">
              <a:solidFill>
                <a:schemeClr val="tx1"/>
              </a:solidFill>
            </a:rPr>
            <a:t>Sequencing</a:t>
          </a:r>
          <a:endParaRPr lang="en-US" sz="1600" b="1" kern="1200" baseline="0" dirty="0">
            <a:solidFill>
              <a:schemeClr val="tx1"/>
            </a:solidFill>
          </a:endParaRPr>
        </a:p>
      </dsp:txBody>
      <dsp:txXfrm>
        <a:off x="0" y="0"/>
        <a:ext cx="1763361" cy="509438"/>
      </dsp:txXfrm>
    </dsp:sp>
    <dsp:sp modelId="{3D8205A8-D692-4C05-8D5C-90E36978E0A4}">
      <dsp:nvSpPr>
        <dsp:cNvPr id="0" name=""/>
        <dsp:cNvSpPr/>
      </dsp:nvSpPr>
      <dsp:spPr>
        <a:xfrm>
          <a:off x="1470831" y="0"/>
          <a:ext cx="2665615" cy="509438"/>
        </a:xfrm>
        <a:prstGeom prst="chevron">
          <a:avLst/>
        </a:prstGeom>
        <a:solidFill>
          <a:schemeClr val="bg1"/>
        </a:solidFill>
        <a:ln w="25400" cap="flat" cmpd="sng" algn="ctr">
          <a:solidFill>
            <a:srgbClr val="96969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kern="1200" baseline="0" dirty="0" smtClean="0">
              <a:solidFill>
                <a:srgbClr val="000000"/>
              </a:solidFill>
            </a:rPr>
            <a:t>2</a:t>
          </a:r>
          <a:r>
            <a:rPr lang="en-US" sz="1600" b="1" kern="1200" baseline="0" dirty="0" smtClean="0">
              <a:solidFill>
                <a:srgbClr val="000000"/>
              </a:solidFill>
              <a:latin typeface="Arial"/>
              <a:cs typeface="Arial"/>
            </a:rPr>
            <a:t>º</a:t>
          </a:r>
          <a:r>
            <a:rPr lang="en-US" sz="1600" b="1" kern="1200" baseline="0" dirty="0" smtClean="0">
              <a:solidFill>
                <a:srgbClr val="000000"/>
              </a:solidFill>
            </a:rPr>
            <a:t> Analysis       </a:t>
          </a:r>
          <a:endParaRPr lang="en-US" sz="1600" b="1" kern="1200" baseline="0" dirty="0">
            <a:solidFill>
              <a:srgbClr val="000000"/>
            </a:solidFill>
          </a:endParaRPr>
        </a:p>
      </dsp:txBody>
      <dsp:txXfrm>
        <a:off x="1725550" y="0"/>
        <a:ext cx="2156177" cy="509438"/>
      </dsp:txXfrm>
    </dsp:sp>
    <dsp:sp modelId="{F9D2CB3D-6F2E-42AB-85F1-27B0D4F6DB4B}">
      <dsp:nvSpPr>
        <dsp:cNvPr id="0" name=""/>
        <dsp:cNvSpPr/>
      </dsp:nvSpPr>
      <dsp:spPr>
        <a:xfrm>
          <a:off x="3854925" y="0"/>
          <a:ext cx="2641935" cy="509438"/>
        </a:xfrm>
        <a:prstGeom prst="chevron">
          <a:avLst/>
        </a:prstGeom>
        <a:solidFill>
          <a:schemeClr val="bg1"/>
        </a:solidFill>
        <a:ln w="25400" cap="flat" cmpd="sng" algn="ctr">
          <a:solidFill>
            <a:srgbClr val="96969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kern="1200" baseline="0" dirty="0" smtClean="0">
              <a:solidFill>
                <a:srgbClr val="000000"/>
              </a:solidFill>
            </a:rPr>
            <a:t>3</a:t>
          </a:r>
          <a:r>
            <a:rPr lang="en-US" sz="1600" b="1" kern="1200" baseline="0" dirty="0" smtClean="0">
              <a:solidFill>
                <a:srgbClr val="000000"/>
              </a:solidFill>
              <a:latin typeface="Arial"/>
              <a:cs typeface="Arial"/>
            </a:rPr>
            <a:t>º</a:t>
          </a:r>
          <a:r>
            <a:rPr lang="en-US" sz="1600" b="1" kern="1200" baseline="0" dirty="0" smtClean="0">
              <a:solidFill>
                <a:srgbClr val="000000"/>
              </a:solidFill>
            </a:rPr>
            <a:t> Analysis</a:t>
          </a:r>
          <a:endParaRPr lang="en-US" sz="1600" b="1" kern="1200" baseline="0" dirty="0">
            <a:solidFill>
              <a:srgbClr val="000000"/>
            </a:solidFill>
          </a:endParaRPr>
        </a:p>
      </dsp:txBody>
      <dsp:txXfrm>
        <a:off x="4109644" y="0"/>
        <a:ext cx="2132497" cy="509438"/>
      </dsp:txXfrm>
    </dsp:sp>
    <dsp:sp modelId="{D88E3CA6-52F1-40C0-A4B8-A7F321F3458E}">
      <dsp:nvSpPr>
        <dsp:cNvPr id="0" name=""/>
        <dsp:cNvSpPr/>
      </dsp:nvSpPr>
      <dsp:spPr>
        <a:xfrm>
          <a:off x="6190033" y="0"/>
          <a:ext cx="2229173" cy="509438"/>
        </a:xfrm>
        <a:prstGeom prst="chevron">
          <a:avLst/>
        </a:prstGeom>
        <a:solidFill>
          <a:schemeClr val="bg1"/>
        </a:solidFill>
        <a:ln w="25400" cap="flat" cmpd="sng" algn="ctr">
          <a:solidFill>
            <a:srgbClr val="96969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kern="1200" baseline="0" dirty="0" smtClean="0">
              <a:solidFill>
                <a:srgbClr val="000000"/>
              </a:solidFill>
            </a:rPr>
            <a:t>Interpretation</a:t>
          </a:r>
          <a:endParaRPr lang="en-US" sz="1400" b="1" kern="1200" baseline="0" dirty="0">
            <a:solidFill>
              <a:srgbClr val="000000"/>
            </a:solidFill>
          </a:endParaRPr>
        </a:p>
      </dsp:txBody>
      <dsp:txXfrm>
        <a:off x="6444752" y="0"/>
        <a:ext cx="1719735" cy="50943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CF506C-C29A-7443-9FD2-C0AD410E057E}" type="datetimeFigureOut">
              <a:rPr lang="en-US" smtClean="0"/>
              <a:t>4/25/2016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3869A6-7F63-474C-B64F-51D52735598D}" type="slidenum">
              <a:rPr lang="en-US" smtClean="0"/>
              <a:t>‹#›</a:t>
            </a:fld>
            <a:endParaRPr lang="en-US"/>
          </a:p>
        </p:txBody>
      </p:sp>
    </p:spTree>
    <p:extLst>
      <p:ext uri="{BB962C8B-B14F-4D97-AF65-F5344CB8AC3E}">
        <p14:creationId xmlns:p14="http://schemas.microsoft.com/office/powerpoint/2010/main" val="2954975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BA2E-585D-434B-A1F4-211F604ADABA}" type="datetimeFigureOut">
              <a:rPr lang="en-US" smtClean="0"/>
              <a:t>4/25/2016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1E5D70-192F-0844-B3CE-0E07362EDEA6}" type="slidenum">
              <a:rPr lang="en-US" smtClean="0"/>
              <a:t>‹#›</a:t>
            </a:fld>
            <a:endParaRPr lang="en-US"/>
          </a:p>
        </p:txBody>
      </p:sp>
    </p:spTree>
    <p:extLst>
      <p:ext uri="{BB962C8B-B14F-4D97-AF65-F5344CB8AC3E}">
        <p14:creationId xmlns:p14="http://schemas.microsoft.com/office/powerpoint/2010/main" val="35896877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put</a:t>
            </a:r>
            <a:r>
              <a:rPr lang="en-US" baseline="0" dirty="0" smtClean="0"/>
              <a:t> the enormity and magnitude of data challenges in perspective, I want to share a research that was recently published by researchers in university of </a:t>
            </a:r>
            <a:r>
              <a:rPr lang="en-US" baseline="0" dirty="0" err="1" smtClean="0"/>
              <a:t>illinois</a:t>
            </a:r>
            <a:r>
              <a:rPr lang="en-US" baseline="0" dirty="0" smtClean="0"/>
              <a:t> at Urbana champagne.</a:t>
            </a:r>
          </a:p>
          <a:p>
            <a:r>
              <a:rPr lang="en-US" baseline="0" dirty="0" smtClean="0"/>
              <a:t> </a:t>
            </a:r>
          </a:p>
          <a:p>
            <a:r>
              <a:rPr lang="en-US" baseline="0" dirty="0" smtClean="0"/>
              <a:t>According to this research the volume of genomic datasets in the world will soon exceed the collected data of YouTube, Twitter, and Astronomy : the largest major sources of Big Data in our era.  Suggesting the phrase astronomical will be replaced by “</a:t>
            </a:r>
            <a:r>
              <a:rPr lang="en-US" baseline="0" dirty="0" err="1" smtClean="0"/>
              <a:t>genomical</a:t>
            </a:r>
            <a:r>
              <a:rPr lang="en-US" baseline="0" dirty="0" smtClean="0"/>
              <a:t>”</a:t>
            </a:r>
          </a:p>
          <a:p>
            <a:r>
              <a:rPr lang="en-US" baseline="0" dirty="0" smtClean="0"/>
              <a:t>2025 </a:t>
            </a:r>
            <a:r>
              <a:rPr lang="en-US" baseline="0" dirty="0" err="1" smtClean="0"/>
              <a:t>zetta</a:t>
            </a:r>
            <a:r>
              <a:rPr lang="en-US" baseline="0" dirty="0" smtClean="0"/>
              <a:t> base billion </a:t>
            </a:r>
            <a:r>
              <a:rPr lang="en-US" baseline="0" dirty="0" err="1" smtClean="0"/>
              <a:t>thrillion</a:t>
            </a:r>
            <a:r>
              <a:rPr lang="en-US" baseline="0" dirty="0" smtClean="0"/>
              <a:t> bases</a:t>
            </a:r>
          </a:p>
          <a:p>
            <a:r>
              <a:rPr lang="en-US" baseline="0" dirty="0" smtClean="0"/>
              <a:t>In addition to the volume of these datasets, the dynamic nature of science of interpretation, the unique distribution model, the regulatory and compliant medical environment makes the problem even more challenging. </a:t>
            </a:r>
          </a:p>
          <a:p>
            <a:endParaRPr lang="en-US" baseline="0" dirty="0" smtClean="0"/>
          </a:p>
          <a:p>
            <a:r>
              <a:rPr lang="en-US" baseline="0" dirty="0" smtClean="0"/>
              <a:t>Unique: </a:t>
            </a:r>
          </a:p>
          <a:p>
            <a:r>
              <a:rPr lang="en-US" baseline="0" dirty="0" smtClean="0"/>
              <a:t>Scientific </a:t>
            </a:r>
            <a:r>
              <a:rPr lang="en-US" baseline="0" dirty="0" err="1" smtClean="0"/>
              <a:t>analysisc</a:t>
            </a:r>
            <a:endParaRPr lang="en-US" baseline="0" dirty="0" smtClean="0"/>
          </a:p>
          <a:p>
            <a:r>
              <a:rPr lang="en-US" baseline="0" dirty="0" smtClean="0"/>
              <a:t>Data privacy</a:t>
            </a:r>
          </a:p>
          <a:p>
            <a:r>
              <a:rPr lang="en-US" baseline="0" dirty="0" smtClean="0"/>
              <a:t>Data volume upload and distribution </a:t>
            </a:r>
          </a:p>
          <a:p>
            <a:endParaRPr lang="en-US" dirty="0"/>
          </a:p>
        </p:txBody>
      </p:sp>
      <p:sp>
        <p:nvSpPr>
          <p:cNvPr id="4" name="Slide Number Placeholder 3"/>
          <p:cNvSpPr>
            <a:spLocks noGrp="1"/>
          </p:cNvSpPr>
          <p:nvPr>
            <p:ph type="sldNum" sz="quarter" idx="10"/>
          </p:nvPr>
        </p:nvSpPr>
        <p:spPr/>
        <p:txBody>
          <a:bodyPr/>
          <a:lstStyle/>
          <a:p>
            <a:fld id="{4D1E5D70-192F-0844-B3CE-0E07362EDEA6}" type="slidenum">
              <a:rPr lang="en-US" smtClean="0"/>
              <a:t>2</a:t>
            </a:fld>
            <a:endParaRPr lang="en-US"/>
          </a:p>
        </p:txBody>
      </p:sp>
    </p:spTree>
    <p:extLst>
      <p:ext uri="{BB962C8B-B14F-4D97-AF65-F5344CB8AC3E}">
        <p14:creationId xmlns:p14="http://schemas.microsoft.com/office/powerpoint/2010/main" val="64956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NGS opportunity  . </a:t>
            </a:r>
          </a:p>
          <a:p>
            <a:pPr marL="171450" indent="-171450">
              <a:buFontTx/>
              <a:buChar char="-"/>
            </a:pPr>
            <a:r>
              <a:rPr lang="en-US" dirty="0" smtClean="0"/>
              <a:t>Challenges : volume, dynamic. …</a:t>
            </a:r>
          </a:p>
          <a:p>
            <a:pPr marL="171450" indent="-171450">
              <a:buFontTx/>
              <a:buChar char="-"/>
            </a:pPr>
            <a:r>
              <a:rPr lang="en-US" dirty="0" smtClean="0"/>
              <a:t>Transforming</a:t>
            </a:r>
            <a:r>
              <a:rPr lang="en-US" baseline="0" dirty="0" smtClean="0"/>
              <a:t> many aspects of research and medicine at every single point </a:t>
            </a:r>
          </a:p>
          <a:p>
            <a:pPr marL="171450" indent="-171450">
              <a:buFontTx/>
              <a:buChar char="-"/>
            </a:pPr>
            <a:r>
              <a:rPr lang="en-US" baseline="0" dirty="0" smtClean="0"/>
              <a:t>The consequences of new technology : organizations work together, linear or systematic digestion of data. </a:t>
            </a:r>
          </a:p>
          <a:p>
            <a:pPr marL="171450" indent="-171450">
              <a:buFontTx/>
              <a:buChar char="-"/>
            </a:pPr>
            <a:endParaRPr lang="en-US" dirty="0" smtClean="0"/>
          </a:p>
          <a:p>
            <a:endParaRPr lang="en-US" dirty="0" smtClean="0"/>
          </a:p>
          <a:p>
            <a:r>
              <a:rPr lang="en-US" dirty="0" smtClean="0"/>
              <a:t>We have an opportunity in front of us.  For the last</a:t>
            </a:r>
            <a:r>
              <a:rPr lang="en-US" baseline="0" dirty="0" smtClean="0"/>
              <a:t> decades the scientists and technologists were working on developing technologies for observing and measuring biology in depth and details. Now thanks to revolutionary progress in technologies such as Next Generation Sequencing our generation is capable to have visibility to the origins of health and disease at unprecedented depth, scale, and details. The cost of sequencing a human genome has dropped million folds over the last decade. However there is a long way to go to transform this data to actual knowledge and transform the practice of medicine. Our generation is witnessing the inflection point where the cost and challenge of analysis and interpretation of these datasets become much greater than producing them. </a:t>
            </a:r>
          </a:p>
          <a:p>
            <a:r>
              <a:rPr lang="en-US" baseline="0" dirty="0" smtClean="0"/>
              <a:t>Technologies such as Next Generation Sequencing, liquid biopsies, Wearable health-care devices and sensors, are drivers of the future of medicine. </a:t>
            </a:r>
          </a:p>
          <a:p>
            <a:r>
              <a:rPr lang="en-US" baseline="0" dirty="0" smtClean="0"/>
              <a:t>These technologies provide massive, dynamic, and versatile sources of data that helps us decipher the mysteries of complex diseases such as cancer. </a:t>
            </a:r>
          </a:p>
          <a:p>
            <a:r>
              <a:rPr lang="en-US" baseline="0" dirty="0" smtClean="0"/>
              <a:t>Ultimately they make the future of preventive, predictive, targeted, and precision medicine possible. </a:t>
            </a:r>
          </a:p>
          <a:p>
            <a:r>
              <a:rPr lang="en-US" baseline="0" dirty="0" smtClean="0"/>
              <a:t>However, leveraging this data requires a transformation in how we do research in discovering new biomarkers or drugs, and transform how we practice medicine. </a:t>
            </a:r>
          </a:p>
          <a:p>
            <a:r>
              <a:rPr lang="en-US" baseline="0" dirty="0" smtClean="0"/>
              <a:t>The complexity, volume, and dynamic nature of NGS datasets requires new approach to data management, sharing, processing and integration that is new even to the most advanced research centers in the country. </a:t>
            </a:r>
          </a:p>
          <a:p>
            <a:r>
              <a:rPr lang="en-US" baseline="0" dirty="0" smtClean="0"/>
              <a:t>At </a:t>
            </a:r>
            <a:r>
              <a:rPr lang="en-US" baseline="0" dirty="0" err="1" smtClean="0"/>
              <a:t>Bina</a:t>
            </a:r>
            <a:r>
              <a:rPr lang="en-US" baseline="0" dirty="0" smtClean="0"/>
              <a:t> we are determined to face this challenge. We are informatics technology partners to the researchers and clinicians paving the path of future of medicine.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1E5D70-192F-0844-B3CE-0E07362EDEA6}" type="slidenum">
              <a:rPr lang="en-US" smtClean="0"/>
              <a:t>3</a:t>
            </a:fld>
            <a:endParaRPr lang="en-US"/>
          </a:p>
        </p:txBody>
      </p:sp>
    </p:spTree>
    <p:extLst>
      <p:ext uri="{BB962C8B-B14F-4D97-AF65-F5344CB8AC3E}">
        <p14:creationId xmlns:p14="http://schemas.microsoft.com/office/powerpoint/2010/main" val="6534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1E5D70-192F-0844-B3CE-0E07362EDEA6}" type="slidenum">
              <a:rPr lang="en-US" smtClean="0"/>
              <a:t>5</a:t>
            </a:fld>
            <a:endParaRPr lang="en-US"/>
          </a:p>
        </p:txBody>
      </p:sp>
    </p:spTree>
    <p:extLst>
      <p:ext uri="{BB962C8B-B14F-4D97-AF65-F5344CB8AC3E}">
        <p14:creationId xmlns:p14="http://schemas.microsoft.com/office/powerpoint/2010/main" val="91710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t>
            </a:r>
            <a:r>
              <a:rPr lang="en-US" dirty="0" err="1" smtClean="0"/>
              <a:t>bina</a:t>
            </a:r>
            <a:r>
              <a:rPr lang="en-US" dirty="0" smtClean="0"/>
              <a:t>, we focus on the analysis of next generation sequencing datasets and</a:t>
            </a:r>
            <a:r>
              <a:rPr lang="en-US" baseline="0" dirty="0" smtClean="0"/>
              <a:t> provide best in class tools for secondary and tertiary analysis of Whole Genome, Whole </a:t>
            </a:r>
            <a:r>
              <a:rPr lang="en-US" baseline="0" dirty="0" err="1" smtClean="0"/>
              <a:t>Exome</a:t>
            </a:r>
            <a:r>
              <a:rPr lang="en-US" baseline="0" dirty="0" smtClean="0"/>
              <a:t>, </a:t>
            </a:r>
            <a:r>
              <a:rPr lang="en-US" baseline="0" dirty="0" err="1" smtClean="0"/>
              <a:t>RNAseq</a:t>
            </a:r>
            <a:r>
              <a:rPr lang="en-US" baseline="0" dirty="0" smtClean="0"/>
              <a:t> and targeted panel data sets.  By optimizing the workflows, and tools incorporated in those workflows, to function as efficiently as possible on hardware we supply, we can achieve speed and performance unparalleled in the industry.  I will spend the majority of this presentation discussing our analytical workflows, the methods we use to benchmark the tools and workflows, and the performance of those tools running our appliances.</a:t>
            </a:r>
            <a:endParaRPr lang="en-US" dirty="0"/>
          </a:p>
        </p:txBody>
      </p:sp>
      <p:sp>
        <p:nvSpPr>
          <p:cNvPr id="4" name="Slide Number Placeholder 3"/>
          <p:cNvSpPr>
            <a:spLocks noGrp="1"/>
          </p:cNvSpPr>
          <p:nvPr>
            <p:ph type="sldNum" sz="quarter" idx="10"/>
          </p:nvPr>
        </p:nvSpPr>
        <p:spPr/>
        <p:txBody>
          <a:bodyPr/>
          <a:lstStyle/>
          <a:p>
            <a:fld id="{F4DB246C-CA04-AC42-8ADB-E80A4934D416}" type="slidenum">
              <a:rPr lang="en-US" smtClean="0"/>
              <a:t>8</a:t>
            </a:fld>
            <a:endParaRPr lang="en-US"/>
          </a:p>
        </p:txBody>
      </p:sp>
    </p:spTree>
    <p:extLst>
      <p:ext uri="{BB962C8B-B14F-4D97-AF65-F5344CB8AC3E}">
        <p14:creationId xmlns:p14="http://schemas.microsoft.com/office/powerpoint/2010/main" val="220379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customers with very large amount of data and compute demand or very sensitive data.  In countries with no access to secure public clouds </a:t>
            </a:r>
          </a:p>
          <a:p>
            <a:endParaRPr lang="en-US" dirty="0"/>
          </a:p>
        </p:txBody>
      </p:sp>
      <p:sp>
        <p:nvSpPr>
          <p:cNvPr id="4" name="Slide Number Placeholder 3"/>
          <p:cNvSpPr>
            <a:spLocks noGrp="1"/>
          </p:cNvSpPr>
          <p:nvPr>
            <p:ph type="sldNum" sz="quarter" idx="10"/>
          </p:nvPr>
        </p:nvSpPr>
        <p:spPr/>
        <p:txBody>
          <a:bodyPr/>
          <a:lstStyle/>
          <a:p>
            <a:fld id="{4D1E5D70-192F-0844-B3CE-0E07362EDEA6}" type="slidenum">
              <a:rPr lang="en-US" smtClean="0"/>
              <a:t>10</a:t>
            </a:fld>
            <a:endParaRPr lang="en-US"/>
          </a:p>
        </p:txBody>
      </p:sp>
    </p:spTree>
    <p:extLst>
      <p:ext uri="{BB962C8B-B14F-4D97-AF65-F5344CB8AC3E}">
        <p14:creationId xmlns:p14="http://schemas.microsoft.com/office/powerpoint/2010/main" val="206086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For customers with very large amount of data and compute demand or very sensitive data.  In countries with no access to secure public clouds </a:t>
            </a:r>
          </a:p>
          <a:p>
            <a:endParaRPr lang="en-US" dirty="0"/>
          </a:p>
        </p:txBody>
      </p:sp>
      <p:sp>
        <p:nvSpPr>
          <p:cNvPr id="4" name="Slide Number Placeholder 3"/>
          <p:cNvSpPr>
            <a:spLocks noGrp="1"/>
          </p:cNvSpPr>
          <p:nvPr>
            <p:ph type="sldNum" sz="quarter" idx="10"/>
          </p:nvPr>
        </p:nvSpPr>
        <p:spPr/>
        <p:txBody>
          <a:bodyPr/>
          <a:lstStyle/>
          <a:p>
            <a:fld id="{4D1E5D70-192F-0844-B3CE-0E07362EDEA6}" type="slidenum">
              <a:rPr lang="en-US" smtClean="0"/>
              <a:t>11</a:t>
            </a:fld>
            <a:endParaRPr lang="en-US"/>
          </a:p>
        </p:txBody>
      </p:sp>
    </p:spTree>
    <p:extLst>
      <p:ext uri="{BB962C8B-B14F-4D97-AF65-F5344CB8AC3E}">
        <p14:creationId xmlns:p14="http://schemas.microsoft.com/office/powerpoint/2010/main" val="4178621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na Intro">
    <p:spTree>
      <p:nvGrpSpPr>
        <p:cNvPr id="1" name=""/>
        <p:cNvGrpSpPr/>
        <p:nvPr/>
      </p:nvGrpSpPr>
      <p:grpSpPr>
        <a:xfrm>
          <a:off x="0" y="0"/>
          <a:ext cx="0" cy="0"/>
          <a:chOff x="0" y="0"/>
          <a:chExt cx="0" cy="0"/>
        </a:xfrm>
      </p:grpSpPr>
      <p:pic>
        <p:nvPicPr>
          <p:cNvPr id="11" name="Picture 10" descr="Bina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40418" y="1109353"/>
            <a:ext cx="3373496" cy="2500025"/>
          </a:xfrm>
          <a:prstGeom prst="rect">
            <a:avLst/>
          </a:prstGeom>
        </p:spPr>
      </p:pic>
      <p:sp>
        <p:nvSpPr>
          <p:cNvPr id="14" name="TextBox 13"/>
          <p:cNvSpPr txBox="1"/>
          <p:nvPr userDrawn="1"/>
        </p:nvSpPr>
        <p:spPr>
          <a:xfrm>
            <a:off x="2509998" y="3141954"/>
            <a:ext cx="4134555" cy="338554"/>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kern="1200" baseline="30000" dirty="0" err="1" smtClean="0">
                <a:solidFill>
                  <a:schemeClr val="tx1"/>
                </a:solidFill>
                <a:latin typeface="Arial"/>
                <a:ea typeface="+mn-ea"/>
                <a:cs typeface="Arial"/>
              </a:rPr>
              <a:t>Bina</a:t>
            </a:r>
            <a:r>
              <a:rPr lang="en-US" sz="1600" b="0" i="0" u="none" strike="noStrike" kern="1200" baseline="30000" dirty="0" smtClean="0">
                <a:solidFill>
                  <a:schemeClr val="tx1"/>
                </a:solidFill>
                <a:latin typeface="Arial"/>
                <a:ea typeface="+mn-ea"/>
                <a:cs typeface="Arial"/>
              </a:rPr>
              <a:t> Technologies, now</a:t>
            </a:r>
            <a:r>
              <a:rPr lang="en-US" sz="1600" b="0" i="0" u="none" strike="noStrike" kern="1200" baseline="0" dirty="0" smtClean="0">
                <a:solidFill>
                  <a:schemeClr val="tx1"/>
                </a:solidFill>
                <a:latin typeface="Arial"/>
                <a:ea typeface="+mn-ea"/>
                <a:cs typeface="Arial"/>
              </a:rPr>
              <a:t> </a:t>
            </a:r>
            <a:r>
              <a:rPr lang="en-US" sz="1600" b="0" i="0" u="none" strike="noStrike" kern="1200" baseline="30000" dirty="0" smtClean="0">
                <a:solidFill>
                  <a:schemeClr val="tx1"/>
                </a:solidFill>
                <a:latin typeface="Arial"/>
                <a:ea typeface="+mn-ea"/>
                <a:cs typeface="Arial"/>
              </a:rPr>
              <a:t>part of Roche Sequencing</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ext uri="{BB962C8B-B14F-4D97-AF65-F5344CB8AC3E}">
        <p14:creationId xmlns:p14="http://schemas.microsoft.com/office/powerpoint/2010/main" val="17537922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200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par>
                          <p:cTn id="8" fill="hold">
                            <p:stCondLst>
                              <p:cond delay="3000"/>
                            </p:stCondLst>
                            <p:childTnLst>
                              <p:par>
                                <p:cTn id="9" presetID="10" presetClass="exit" presetSubtype="0" fill="hold" nodeType="afterEffect">
                                  <p:stCondLst>
                                    <p:cond delay="1000"/>
                                  </p:stCondLst>
                                  <p:childTnLst>
                                    <p:animEffect transition="out" filter="fade">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par>
                          <p:cTn id="12" fill="hold">
                            <p:stCondLst>
                              <p:cond delay="5000"/>
                            </p:stCondLst>
                            <p:childTnLst>
                              <p:par>
                                <p:cTn id="13" presetID="10" presetClass="entr" presetSubtype="0" fill="hold" grpId="0" nodeType="after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914405"/>
            <a:ext cx="4038600" cy="3793331"/>
          </a:xfrm>
        </p:spPr>
        <p:txBody>
          <a:bodyPr/>
          <a:lstStyle>
            <a:lvl1pPr>
              <a:defRPr sz="2800"/>
            </a:lvl1pPr>
            <a:lvl2pPr>
              <a:defRPr sz="2400">
                <a:latin typeface="Arial"/>
                <a:ea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914405"/>
            <a:ext cx="4038600" cy="3793331"/>
          </a:xfrm>
        </p:spPr>
        <p:txBody>
          <a:bodyPr/>
          <a:lstStyle>
            <a:lvl1pPr>
              <a:defRPr sz="2800"/>
            </a:lvl1pPr>
            <a:lvl2pPr>
              <a:defRPr sz="2400">
                <a:latin typeface="Arial"/>
                <a:ea typeface="Arial"/>
                <a:cs typeface="Aria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12"/>
          <p:cNvSpPr>
            <a:spLocks noGrp="1" noChangeArrowheads="1"/>
          </p:cNvSpPr>
          <p:nvPr>
            <p:ph type="sldNum" sz="quarter" idx="4"/>
          </p:nvPr>
        </p:nvSpPr>
        <p:spPr bwMode="auto">
          <a:xfrm>
            <a:off x="349384" y="4880826"/>
            <a:ext cx="325730" cy="230832"/>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r">
              <a:spcBef>
                <a:spcPct val="0"/>
              </a:spcBef>
              <a:defRPr sz="900">
                <a:solidFill>
                  <a:srgbClr val="95A6AB"/>
                </a:solidFill>
                <a:latin typeface="Arial"/>
                <a:cs typeface="Arial"/>
              </a:defRPr>
            </a:lvl1pPr>
          </a:lstStyle>
          <a:p>
            <a:fld id="{2084F2DB-285F-9943-B5FC-3B3736FFF888}" type="slidenum">
              <a:rPr lang="en-US" smtClean="0"/>
              <a:t>‹#›</a:t>
            </a:fld>
            <a:endParaRPr lang="en-US"/>
          </a:p>
        </p:txBody>
      </p:sp>
    </p:spTree>
    <p:extLst>
      <p:ext uri="{BB962C8B-B14F-4D97-AF65-F5344CB8AC3E}">
        <p14:creationId xmlns:p14="http://schemas.microsoft.com/office/powerpoint/2010/main" val="11674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60" y="1"/>
            <a:ext cx="9135879" cy="10730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210" y="4208121"/>
            <a:ext cx="9135879" cy="933062"/>
          </a:xfrm>
          <a:prstGeom prst="rect">
            <a:avLst/>
          </a:prstGeom>
        </p:spPr>
      </p:pic>
      <p:sp>
        <p:nvSpPr>
          <p:cNvPr id="7" name="Title 1"/>
          <p:cNvSpPr>
            <a:spLocks noGrp="1"/>
          </p:cNvSpPr>
          <p:nvPr>
            <p:ph type="title"/>
          </p:nvPr>
        </p:nvSpPr>
        <p:spPr>
          <a:xfrm>
            <a:off x="292100" y="1689190"/>
            <a:ext cx="8599488" cy="857250"/>
          </a:xfrm>
        </p:spPr>
        <p:txBody>
          <a:bodyPr/>
          <a:lstStyle>
            <a:lvl1pPr>
              <a:defRPr>
                <a:solidFill>
                  <a:schemeClr val="accent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1199" y="3569182"/>
            <a:ext cx="1174122" cy="485902"/>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72406" y="3298513"/>
            <a:ext cx="1463756" cy="1000232"/>
          </a:xfrm>
          <a:prstGeom prst="rect">
            <a:avLst/>
          </a:prstGeom>
        </p:spPr>
      </p:pic>
    </p:spTree>
    <p:extLst>
      <p:ext uri="{BB962C8B-B14F-4D97-AF65-F5344CB8AC3E}">
        <p14:creationId xmlns:p14="http://schemas.microsoft.com/office/powerpoint/2010/main" val="1311426650"/>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404"/>
            <a:ext cx="8588770" cy="554260"/>
          </a:xfrm>
        </p:spPr>
        <p:txBody>
          <a:bodyPr lIns="0" tIns="0" rIns="0" bIns="0" anchor="b" anchorCtr="0">
            <a:normAutofit/>
          </a:bodyPr>
          <a:lstStyle>
            <a:lvl1pPr algn="l">
              <a:defRPr sz="2500">
                <a:solidFill>
                  <a:srgbClr val="0C6BD1"/>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3" y="1196621"/>
            <a:ext cx="8569887" cy="3114122"/>
          </a:xfrm>
        </p:spPr>
        <p:txBody>
          <a:bodyPr anchor="t"/>
          <a:lstStyle>
            <a:lvl1pPr marL="230188" indent="-230188">
              <a:buClr>
                <a:srgbClr val="529934"/>
              </a:buClr>
              <a:buSzPct val="80000"/>
              <a:buFontTx/>
              <a:buBlip>
                <a:blip r:embed="rId2"/>
              </a:buBlip>
              <a:defRPr sz="2100">
                <a:latin typeface="Arial"/>
                <a:cs typeface="Arial"/>
              </a:defRPr>
            </a:lvl1pPr>
            <a:lvl2pPr marL="457200" indent="-223838">
              <a:buClrTx/>
              <a:buSzPct val="100000"/>
              <a:buFont typeface="Wingdings" panose="05000000000000000000" pitchFamily="2" charset="2"/>
              <a:buChar char="§"/>
              <a:defRPr sz="2000">
                <a:latin typeface="Arial"/>
                <a:cs typeface="Arial"/>
              </a:defRPr>
            </a:lvl2pPr>
            <a:lvl3pPr marL="690563" indent="-233363">
              <a:buClrTx/>
              <a:buSzPct val="100000"/>
              <a:buFont typeface="Courier New" panose="02070309020205020404" pitchFamily="49" charset="0"/>
              <a:buChar char="o"/>
              <a:defRPr sz="1800">
                <a:latin typeface="Arial"/>
                <a:cs typeface="Arial"/>
              </a:defRPr>
            </a:lvl3pPr>
            <a:lvl4pPr marL="914400" indent="-223838">
              <a:buClrTx/>
              <a:buSzPct val="100000"/>
              <a:buFont typeface="Arial" panose="020B0604020202020204" pitchFamily="34" charset="0"/>
              <a:buChar char="-"/>
              <a:defRPr sz="1600">
                <a:latin typeface="Arial"/>
                <a:cs typeface="Arial"/>
              </a:defRPr>
            </a:lvl4pPr>
            <a:lvl5pPr marL="684213" indent="-168275">
              <a:buClr>
                <a:srgbClr val="529934"/>
              </a:buClr>
              <a:buSzPct val="80000"/>
              <a:buFontTx/>
              <a:buBlip>
                <a:blip r:embed="rId2"/>
              </a:buBlip>
              <a:defRPr sz="14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Slide Number Placeholder 5"/>
          <p:cNvSpPr>
            <a:spLocks noGrp="1"/>
          </p:cNvSpPr>
          <p:nvPr>
            <p:ph type="sldNum" sz="quarter" idx="14"/>
          </p:nvPr>
        </p:nvSpPr>
        <p:spPr>
          <a:xfrm>
            <a:off x="322518" y="4856083"/>
            <a:ext cx="312482" cy="273844"/>
          </a:xfrm>
        </p:spPr>
        <p:txBody>
          <a:bodyPr lIns="0" tIns="0" rIns="0" bIns="0"/>
          <a:lstStyle>
            <a:lvl1pPr algn="l">
              <a:defRPr sz="800">
                <a:solidFill>
                  <a:schemeClr val="tx2">
                    <a:lumMod val="50000"/>
                  </a:schemeClr>
                </a:solidFill>
              </a:defRPr>
            </a:lvl1pPr>
          </a:lstStyle>
          <a:p>
            <a:fld id="{20728181-D7E3-854D-BE35-EC383F3ED330}" type="slidenum">
              <a:rPr lang="en-US" smtClean="0"/>
              <a:pPr/>
              <a:t>‹#›</a:t>
            </a:fld>
            <a:endParaRPr lang="en-US" dirty="0"/>
          </a:p>
        </p:txBody>
      </p:sp>
      <p:pic>
        <p:nvPicPr>
          <p:cNvPr id="13" name="Picture 12" descr="Roche_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4211" y="4511803"/>
            <a:ext cx="577091" cy="434600"/>
          </a:xfrm>
          <a:prstGeom prst="rect">
            <a:avLst/>
          </a:prstGeom>
        </p:spPr>
      </p:pic>
      <p:pic>
        <p:nvPicPr>
          <p:cNvPr id="14" name="Picture 13" descr="Bina_Logo.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5830" y="4476449"/>
            <a:ext cx="653119" cy="491854"/>
          </a:xfrm>
          <a:prstGeom prst="rect">
            <a:avLst/>
          </a:prstGeom>
        </p:spPr>
      </p:pic>
      <p:sp>
        <p:nvSpPr>
          <p:cNvPr id="15" name="TextBox 14"/>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For Research Use Only. Not for use in diagnostic procedures.</a:t>
            </a:r>
            <a:r>
              <a:rPr lang="en-US" sz="800" dirty="0" smtClean="0">
                <a:solidFill>
                  <a:schemeClr val="tx2">
                    <a:lumMod val="50000"/>
                  </a:schemeClr>
                </a:solidFill>
                <a:effectLst/>
                <a:latin typeface="Arial"/>
                <a:cs typeface="Arial"/>
              </a:rPr>
              <a:t> </a:t>
            </a:r>
            <a:endParaRPr lang="en-US" sz="800" dirty="0">
              <a:solidFill>
                <a:schemeClr val="tx2">
                  <a:lumMod val="50000"/>
                </a:schemeClr>
              </a:solidFill>
              <a:latin typeface="Arial"/>
              <a:cs typeface="Arial"/>
            </a:endParaRPr>
          </a:p>
        </p:txBody>
      </p:sp>
    </p:spTree>
    <p:extLst>
      <p:ext uri="{BB962C8B-B14F-4D97-AF65-F5344CB8AC3E}">
        <p14:creationId xmlns:p14="http://schemas.microsoft.com/office/powerpoint/2010/main" val="1831808330"/>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D43BC04-E5B5-C343-9629-16E758375AA2}" type="slidenum">
              <a:rPr lang="en-US"/>
              <a:pPr/>
              <a:t>‹#›</a:t>
            </a:fld>
            <a:endParaRPr lang="en-US"/>
          </a:p>
        </p:txBody>
      </p:sp>
    </p:spTree>
    <p:extLst>
      <p:ext uri="{BB962C8B-B14F-4D97-AF65-F5344CB8AC3E}">
        <p14:creationId xmlns:p14="http://schemas.microsoft.com/office/powerpoint/2010/main" val="95738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Intro">
    <p:spTree>
      <p:nvGrpSpPr>
        <p:cNvPr id="1" name=""/>
        <p:cNvGrpSpPr/>
        <p:nvPr/>
      </p:nvGrpSpPr>
      <p:grpSpPr>
        <a:xfrm>
          <a:off x="0" y="0"/>
          <a:ext cx="0" cy="0"/>
          <a:chOff x="0" y="0"/>
          <a:chExt cx="0" cy="0"/>
        </a:xfrm>
      </p:grpSpPr>
      <p:sp>
        <p:nvSpPr>
          <p:cNvPr id="2" name="Title 1"/>
          <p:cNvSpPr>
            <a:spLocks noGrp="1"/>
          </p:cNvSpPr>
          <p:nvPr>
            <p:ph type="title"/>
          </p:nvPr>
        </p:nvSpPr>
        <p:spPr>
          <a:xfrm>
            <a:off x="457200" y="1689190"/>
            <a:ext cx="8229600" cy="857250"/>
          </a:xfrm>
        </p:spPr>
        <p:txBody>
          <a:bodyPr/>
          <a:lstStyle>
            <a:lvl1pPr>
              <a:defRPr>
                <a:solidFill>
                  <a:schemeClr val="accent6"/>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1199" y="4110380"/>
            <a:ext cx="1174122" cy="485902"/>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72406" y="3839711"/>
            <a:ext cx="1463756" cy="1000232"/>
          </a:xfrm>
          <a:prstGeom prst="rect">
            <a:avLst/>
          </a:prstGeom>
        </p:spPr>
      </p:pic>
    </p:spTree>
    <p:extLst>
      <p:ext uri="{BB962C8B-B14F-4D97-AF65-F5344CB8AC3E}">
        <p14:creationId xmlns:p14="http://schemas.microsoft.com/office/powerpoint/2010/main" val="17957481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ternal - 1 columns">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404"/>
            <a:ext cx="8588770" cy="554260"/>
          </a:xfrm>
        </p:spPr>
        <p:txBody>
          <a:bodyPr lIns="0" tIns="0" rIns="0" bIns="0" anchor="b" anchorCtr="0">
            <a:normAutofit/>
          </a:bodyPr>
          <a:lstStyle>
            <a:lvl1pPr algn="l">
              <a:defRPr sz="2500">
                <a:solidFill>
                  <a:schemeClr val="accent6"/>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3" y="1196621"/>
            <a:ext cx="5428753" cy="2692117"/>
          </a:xfrm>
        </p:spPr>
        <p:txBody>
          <a:bodyPr anchor="t"/>
          <a:lstStyle>
            <a:lvl1pPr marL="230188" indent="-230188">
              <a:buClr>
                <a:srgbClr val="529934"/>
              </a:buClr>
              <a:buSzPct val="80000"/>
              <a:buFontTx/>
              <a:buBlip>
                <a:blip r:embed="rId2"/>
              </a:buBlip>
              <a:defRPr sz="2200">
                <a:latin typeface="Arial"/>
                <a:cs typeface="Arial"/>
              </a:defRPr>
            </a:lvl1pPr>
            <a:lvl2pPr marL="400050" indent="-230188">
              <a:buClr>
                <a:srgbClr val="529934"/>
              </a:buClr>
              <a:buSzPct val="80000"/>
              <a:buFontTx/>
              <a:buBlip>
                <a:blip r:embed="rId2"/>
              </a:buBlip>
              <a:defRPr sz="2000">
                <a:latin typeface="Arial"/>
                <a:cs typeface="Arial"/>
              </a:defRPr>
            </a:lvl2pPr>
            <a:lvl3pPr marL="452438" indent="-165100">
              <a:buClr>
                <a:srgbClr val="529934"/>
              </a:buClr>
              <a:buSzPct val="80000"/>
              <a:buFontTx/>
              <a:buBlip>
                <a:blip r:embed="rId2"/>
              </a:buBlip>
              <a:defRPr sz="1800">
                <a:latin typeface="Arial"/>
                <a:cs typeface="Arial"/>
              </a:defRPr>
            </a:lvl3pPr>
            <a:lvl4pPr marL="568325" indent="-169863">
              <a:buClr>
                <a:srgbClr val="529934"/>
              </a:buClr>
              <a:buSzPct val="80000"/>
              <a:buFontTx/>
              <a:buBlip>
                <a:blip r:embed="rId2"/>
              </a:buBlip>
              <a:defRPr sz="1600">
                <a:latin typeface="Arial"/>
                <a:cs typeface="Arial"/>
              </a:defRPr>
            </a:lvl4pPr>
            <a:lvl5pPr marL="684213" indent="-168275">
              <a:buClr>
                <a:srgbClr val="529934"/>
              </a:buClr>
              <a:buSzPct val="80000"/>
              <a:buFontTx/>
              <a:buBlip>
                <a:blip r:embed="rId2"/>
              </a:buBlip>
              <a:defRPr sz="14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Roch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4211" y="4511803"/>
            <a:ext cx="577091" cy="434600"/>
          </a:xfrm>
          <a:prstGeom prst="rect">
            <a:avLst/>
          </a:prstGeom>
        </p:spPr>
      </p:pic>
      <p:pic>
        <p:nvPicPr>
          <p:cNvPr id="12" name="Picture 11" descr="Bina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830" y="4476449"/>
            <a:ext cx="653119" cy="491854"/>
          </a:xfrm>
          <a:prstGeom prst="rect">
            <a:avLst/>
          </a:prstGeom>
        </p:spPr>
      </p:pic>
      <p:sp>
        <p:nvSpPr>
          <p:cNvPr id="6" name="TextBox 5"/>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For Research Use Only. Not for use in diagnostic procedures.</a:t>
            </a:r>
            <a:r>
              <a:rPr lang="en-US" sz="800" dirty="0" smtClean="0">
                <a:solidFill>
                  <a:schemeClr val="tx2">
                    <a:lumMod val="50000"/>
                  </a:schemeClr>
                </a:solidFill>
                <a:effectLst/>
                <a:latin typeface="Arial"/>
                <a:cs typeface="Arial"/>
              </a:rPr>
              <a:t> </a:t>
            </a:r>
            <a:endParaRPr lang="en-US" sz="800" dirty="0">
              <a:solidFill>
                <a:schemeClr val="tx2">
                  <a:lumMod val="50000"/>
                </a:schemeClr>
              </a:solidFill>
              <a:latin typeface="Arial"/>
              <a:cs typeface="Arial"/>
            </a:endParaRPr>
          </a:p>
        </p:txBody>
      </p:sp>
      <p:sp>
        <p:nvSpPr>
          <p:cNvPr id="10" name="Picture Placeholder 9"/>
          <p:cNvSpPr>
            <a:spLocks noGrp="1"/>
          </p:cNvSpPr>
          <p:nvPr>
            <p:ph type="pic" sz="quarter" idx="11"/>
          </p:nvPr>
        </p:nvSpPr>
        <p:spPr>
          <a:xfrm>
            <a:off x="6002867" y="1188154"/>
            <a:ext cx="2861733" cy="2700584"/>
          </a:xfrm>
        </p:spPr>
        <p:txBody>
          <a:bodyPr/>
          <a:lstStyle/>
          <a:p>
            <a:r>
              <a:rPr lang="en-US" smtClean="0"/>
              <a:t>Drag picture to placeholder or click icon to add</a:t>
            </a:r>
            <a:endParaRPr lang="en-US"/>
          </a:p>
        </p:txBody>
      </p:sp>
      <p:sp>
        <p:nvSpPr>
          <p:cNvPr id="9" name="Slide Number Placeholder 5"/>
          <p:cNvSpPr>
            <a:spLocks noGrp="1"/>
          </p:cNvSpPr>
          <p:nvPr>
            <p:ph type="sldNum" sz="quarter" idx="14"/>
          </p:nvPr>
        </p:nvSpPr>
        <p:spPr>
          <a:xfrm>
            <a:off x="322518" y="4856083"/>
            <a:ext cx="486922" cy="273844"/>
          </a:xfrm>
        </p:spPr>
        <p:txBody>
          <a:bodyPr lIns="0" tIns="0" rIns="0" bIns="0"/>
          <a:lstStyle>
            <a:lvl1pPr algn="l">
              <a:defRPr sz="800">
                <a:solidFill>
                  <a:schemeClr val="tx2">
                    <a:lumMod val="50000"/>
                  </a:schemeClr>
                </a:solidFill>
              </a:defRPr>
            </a:lvl1pPr>
          </a:lstStyle>
          <a:p>
            <a:fld id="{20728181-D7E3-854D-BE35-EC383F3ED330}" type="slidenum">
              <a:rPr lang="en-US" smtClean="0"/>
              <a:pPr/>
              <a:t>‹#›</a:t>
            </a:fld>
            <a:endParaRPr lang="en-US" dirty="0"/>
          </a:p>
        </p:txBody>
      </p:sp>
    </p:spTree>
    <p:extLst>
      <p:ext uri="{BB962C8B-B14F-4D97-AF65-F5344CB8AC3E}">
        <p14:creationId xmlns:p14="http://schemas.microsoft.com/office/powerpoint/2010/main" val="1120145117"/>
      </p:ext>
    </p:extLst>
  </p:cSld>
  <p:clrMapOvr>
    <a:masterClrMapping/>
  </p:clrMapOvr>
  <p:transition spd="slow">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ternal - #codetocure">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404"/>
            <a:ext cx="8588770" cy="554260"/>
          </a:xfrm>
        </p:spPr>
        <p:txBody>
          <a:bodyPr lIns="0" tIns="0" rIns="0" bIns="0" anchor="b" anchorCtr="0">
            <a:normAutofit/>
          </a:bodyPr>
          <a:lstStyle>
            <a:lvl1pPr algn="l">
              <a:defRPr sz="2500">
                <a:solidFill>
                  <a:schemeClr val="accent6"/>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3" y="1196621"/>
            <a:ext cx="5428753" cy="2692117"/>
          </a:xfrm>
        </p:spPr>
        <p:txBody>
          <a:bodyPr anchor="t"/>
          <a:lstStyle>
            <a:lvl1pPr marL="230188" indent="-230188">
              <a:buClr>
                <a:srgbClr val="529934"/>
              </a:buClr>
              <a:buSzPct val="80000"/>
              <a:buFontTx/>
              <a:buBlip>
                <a:blip r:embed="rId2"/>
              </a:buBlip>
              <a:defRPr sz="2200">
                <a:latin typeface="Arial"/>
                <a:cs typeface="Arial"/>
              </a:defRPr>
            </a:lvl1pPr>
            <a:lvl2pPr marL="400050" indent="-230188">
              <a:buClr>
                <a:srgbClr val="529934"/>
              </a:buClr>
              <a:buSzPct val="80000"/>
              <a:buFontTx/>
              <a:buBlip>
                <a:blip r:embed="rId2"/>
              </a:buBlip>
              <a:defRPr sz="2000">
                <a:latin typeface="Arial"/>
                <a:cs typeface="Arial"/>
              </a:defRPr>
            </a:lvl2pPr>
            <a:lvl3pPr marL="452438" indent="-165100">
              <a:buClr>
                <a:srgbClr val="529934"/>
              </a:buClr>
              <a:buSzPct val="80000"/>
              <a:buFontTx/>
              <a:buBlip>
                <a:blip r:embed="rId2"/>
              </a:buBlip>
              <a:defRPr sz="1800">
                <a:latin typeface="Arial"/>
                <a:cs typeface="Arial"/>
              </a:defRPr>
            </a:lvl3pPr>
            <a:lvl4pPr marL="568325" indent="-169863">
              <a:buClr>
                <a:srgbClr val="529934"/>
              </a:buClr>
              <a:buSzPct val="80000"/>
              <a:buFontTx/>
              <a:buBlip>
                <a:blip r:embed="rId2"/>
              </a:buBlip>
              <a:defRPr sz="1600">
                <a:latin typeface="Arial"/>
                <a:cs typeface="Arial"/>
              </a:defRPr>
            </a:lvl4pPr>
            <a:lvl5pPr marL="684213" indent="-168275">
              <a:buClr>
                <a:srgbClr val="529934"/>
              </a:buClr>
              <a:buSzPct val="80000"/>
              <a:buFontTx/>
              <a:buBlip>
                <a:blip r:embed="rId2"/>
              </a:buBlip>
              <a:defRPr sz="14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5"/>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For Research Use Only. Not for use in diagnostic procedures.</a:t>
            </a:r>
            <a:r>
              <a:rPr lang="en-US" sz="800" dirty="0" smtClean="0">
                <a:solidFill>
                  <a:schemeClr val="tx2">
                    <a:lumMod val="50000"/>
                  </a:schemeClr>
                </a:solidFill>
                <a:effectLst/>
                <a:latin typeface="Arial"/>
                <a:cs typeface="Arial"/>
              </a:rPr>
              <a:t> </a:t>
            </a:r>
            <a:endParaRPr lang="en-US" sz="800" dirty="0">
              <a:solidFill>
                <a:schemeClr val="tx2">
                  <a:lumMod val="50000"/>
                </a:schemeClr>
              </a:solidFill>
              <a:latin typeface="Arial"/>
              <a:cs typeface="Arial"/>
            </a:endParaRPr>
          </a:p>
        </p:txBody>
      </p:sp>
      <p:sp>
        <p:nvSpPr>
          <p:cNvPr id="10" name="Picture Placeholder 9"/>
          <p:cNvSpPr>
            <a:spLocks noGrp="1"/>
          </p:cNvSpPr>
          <p:nvPr>
            <p:ph type="pic" sz="quarter" idx="11"/>
          </p:nvPr>
        </p:nvSpPr>
        <p:spPr>
          <a:xfrm>
            <a:off x="6002867" y="1188154"/>
            <a:ext cx="2861733" cy="2700584"/>
          </a:xfrm>
        </p:spPr>
        <p:txBody>
          <a:bodyPr/>
          <a:lstStyle/>
          <a:p>
            <a:r>
              <a:rPr lang="en-US" smtClean="0"/>
              <a:t>Drag picture to placeholder or click icon to add</a:t>
            </a:r>
            <a:endParaRPr lang="en-US"/>
          </a:p>
        </p:txBody>
      </p:sp>
      <p:sp>
        <p:nvSpPr>
          <p:cNvPr id="9" name="Slide Number Placeholder 5"/>
          <p:cNvSpPr>
            <a:spLocks noGrp="1"/>
          </p:cNvSpPr>
          <p:nvPr>
            <p:ph type="sldNum" sz="quarter" idx="14"/>
          </p:nvPr>
        </p:nvSpPr>
        <p:spPr>
          <a:xfrm>
            <a:off x="322518" y="4856083"/>
            <a:ext cx="486922" cy="273844"/>
          </a:xfrm>
        </p:spPr>
        <p:txBody>
          <a:bodyPr lIns="0" tIns="0" rIns="0" bIns="0"/>
          <a:lstStyle>
            <a:lvl1pPr algn="l">
              <a:defRPr sz="800">
                <a:solidFill>
                  <a:schemeClr val="tx2">
                    <a:lumMod val="50000"/>
                  </a:schemeClr>
                </a:solidFill>
              </a:defRPr>
            </a:lvl1pPr>
          </a:lstStyle>
          <a:p>
            <a:fld id="{20728181-D7E3-854D-BE35-EC383F3ED330}" type="slidenum">
              <a:rPr lang="en-US" smtClean="0"/>
              <a:pPr/>
              <a:t>‹#›</a:t>
            </a:fld>
            <a:endParaRPr lang="en-US" dirty="0"/>
          </a:p>
        </p:txBody>
      </p:sp>
      <p:sp>
        <p:nvSpPr>
          <p:cNvPr id="13" name="TextBox 12"/>
          <p:cNvSpPr txBox="1"/>
          <p:nvPr userDrawn="1"/>
        </p:nvSpPr>
        <p:spPr>
          <a:xfrm>
            <a:off x="7738702" y="55182"/>
            <a:ext cx="1321135" cy="246221"/>
          </a:xfrm>
          <a:prstGeom prst="rect">
            <a:avLst/>
          </a:prstGeom>
          <a:noFill/>
        </p:spPr>
        <p:txBody>
          <a:bodyPr wrap="square" rtlCol="0">
            <a:spAutoFit/>
          </a:bodyPr>
          <a:lstStyle/>
          <a:p>
            <a:pPr algn="r"/>
            <a:r>
              <a:rPr lang="en-US" sz="1000" dirty="0" smtClean="0">
                <a:solidFill>
                  <a:schemeClr val="accent6"/>
                </a:solidFill>
                <a:latin typeface="Arial"/>
                <a:cs typeface="Arial"/>
              </a:rPr>
              <a:t>#Code2Cure </a:t>
            </a:r>
            <a:endParaRPr lang="en-US" sz="1000" dirty="0">
              <a:solidFill>
                <a:schemeClr val="accent6"/>
              </a:solidFill>
              <a:latin typeface="Arial"/>
              <a:cs typeface="Arial"/>
            </a:endParaRPr>
          </a:p>
        </p:txBody>
      </p:sp>
      <p:pic>
        <p:nvPicPr>
          <p:cNvPr id="14" name="Picture 13" descr="Roch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4211" y="4511803"/>
            <a:ext cx="577091" cy="434600"/>
          </a:xfrm>
          <a:prstGeom prst="rect">
            <a:avLst/>
          </a:prstGeom>
        </p:spPr>
      </p:pic>
      <p:pic>
        <p:nvPicPr>
          <p:cNvPr id="15" name="Picture 14" descr="Bina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830" y="4476449"/>
            <a:ext cx="653119" cy="491854"/>
          </a:xfrm>
          <a:prstGeom prst="rect">
            <a:avLst/>
          </a:prstGeom>
        </p:spPr>
      </p:pic>
    </p:spTree>
    <p:extLst>
      <p:ext uri="{BB962C8B-B14F-4D97-AF65-F5344CB8AC3E}">
        <p14:creationId xmlns:p14="http://schemas.microsoft.com/office/powerpoint/2010/main" val="140376796"/>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990"/>
            <a:ext cx="8529503" cy="553673"/>
          </a:xfrm>
        </p:spPr>
        <p:txBody>
          <a:bodyPr lIns="0" tIns="0" rIns="0" bIns="0" anchor="b" anchorCtr="0">
            <a:normAutofit/>
          </a:bodyPr>
          <a:lstStyle>
            <a:lvl1pPr algn="l">
              <a:defRPr sz="2500">
                <a:solidFill>
                  <a:schemeClr val="accent6"/>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4" y="1198796"/>
            <a:ext cx="4085976" cy="2690530"/>
          </a:xfrm>
        </p:spPr>
        <p:txBody>
          <a:bodyPr anchor="t"/>
          <a:lstStyle>
            <a:lvl1pPr marL="230188" indent="-230188">
              <a:buClr>
                <a:srgbClr val="529934"/>
              </a:buClr>
              <a:buSzPct val="80000"/>
              <a:buFontTx/>
              <a:buBlip>
                <a:blip r:embed="rId2"/>
              </a:buBlip>
              <a:defRPr sz="2100">
                <a:latin typeface="Arial"/>
                <a:cs typeface="Arial"/>
              </a:defRPr>
            </a:lvl1pPr>
            <a:lvl2pPr marL="400050" indent="-230188">
              <a:buClr>
                <a:srgbClr val="529934"/>
              </a:buClr>
              <a:buSzPct val="80000"/>
              <a:buFontTx/>
              <a:buBlip>
                <a:blip r:embed="rId2"/>
              </a:buBlip>
              <a:defRPr sz="2000">
                <a:latin typeface="Arial"/>
                <a:cs typeface="Arial"/>
              </a:defRPr>
            </a:lvl2pPr>
            <a:lvl3pPr marL="452438" indent="-165100">
              <a:buClr>
                <a:srgbClr val="529934"/>
              </a:buClr>
              <a:buSzPct val="80000"/>
              <a:buFontTx/>
              <a:buBlip>
                <a:blip r:embed="rId2"/>
              </a:buBlip>
              <a:defRPr sz="1800">
                <a:latin typeface="Arial"/>
                <a:cs typeface="Arial"/>
              </a:defRPr>
            </a:lvl3pPr>
            <a:lvl4pPr marL="568325" indent="-169863">
              <a:buClr>
                <a:srgbClr val="529934"/>
              </a:buClr>
              <a:buSzPct val="80000"/>
              <a:buFontTx/>
              <a:buBlip>
                <a:blip r:embed="rId2"/>
              </a:buBlip>
              <a:defRPr sz="1600">
                <a:latin typeface="Arial"/>
                <a:cs typeface="Arial"/>
              </a:defRPr>
            </a:lvl4pPr>
            <a:lvl5pPr marL="684213" indent="-168275">
              <a:buClr>
                <a:srgbClr val="529934"/>
              </a:buClr>
              <a:buSzPct val="80000"/>
              <a:buFontTx/>
              <a:buBlip>
                <a:blip r:embed="rId2"/>
              </a:buBlip>
              <a:defRPr sz="14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4"/>
          <p:cNvSpPr>
            <a:spLocks noGrp="1"/>
          </p:cNvSpPr>
          <p:nvPr>
            <p:ph sz="quarter" idx="11"/>
          </p:nvPr>
        </p:nvSpPr>
        <p:spPr>
          <a:xfrm>
            <a:off x="4719357" y="1198796"/>
            <a:ext cx="4085976" cy="2690530"/>
          </a:xfrm>
        </p:spPr>
        <p:txBody>
          <a:bodyPr anchor="t"/>
          <a:lstStyle>
            <a:lvl1pPr marL="230188" indent="-230188">
              <a:buClr>
                <a:srgbClr val="529934"/>
              </a:buClr>
              <a:buSzPct val="80000"/>
              <a:buFontTx/>
              <a:buBlip>
                <a:blip r:embed="rId2"/>
              </a:buBlip>
              <a:defRPr sz="2100">
                <a:latin typeface="Arial"/>
                <a:cs typeface="Arial"/>
              </a:defRPr>
            </a:lvl1pPr>
            <a:lvl2pPr marL="400050" indent="-230188">
              <a:buClr>
                <a:srgbClr val="529934"/>
              </a:buClr>
              <a:buSzPct val="80000"/>
              <a:buFontTx/>
              <a:buBlip>
                <a:blip r:embed="rId2"/>
              </a:buBlip>
              <a:defRPr sz="2000">
                <a:latin typeface="Arial"/>
                <a:cs typeface="Arial"/>
              </a:defRPr>
            </a:lvl2pPr>
            <a:lvl3pPr marL="452438" indent="-165100">
              <a:buClr>
                <a:srgbClr val="529934"/>
              </a:buClr>
              <a:buSzPct val="80000"/>
              <a:buFontTx/>
              <a:buBlip>
                <a:blip r:embed="rId2"/>
              </a:buBlip>
              <a:defRPr sz="1800">
                <a:latin typeface="Arial"/>
                <a:cs typeface="Arial"/>
              </a:defRPr>
            </a:lvl3pPr>
            <a:lvl4pPr marL="568325" indent="-169863">
              <a:buClr>
                <a:srgbClr val="529934"/>
              </a:buClr>
              <a:buSzPct val="80000"/>
              <a:buFontTx/>
              <a:buBlip>
                <a:blip r:embed="rId2"/>
              </a:buBlip>
              <a:defRPr sz="1600">
                <a:latin typeface="Arial"/>
                <a:cs typeface="Arial"/>
              </a:defRPr>
            </a:lvl4pPr>
            <a:lvl5pPr marL="684213" indent="-168275">
              <a:buClr>
                <a:srgbClr val="529934"/>
              </a:buClr>
              <a:buSzPct val="80000"/>
              <a:buFontTx/>
              <a:buBlip>
                <a:blip r:embed="rId2"/>
              </a:buBlip>
              <a:defRPr sz="1400">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5"/>
          <p:cNvSpPr>
            <a:spLocks noGrp="1"/>
          </p:cNvSpPr>
          <p:nvPr>
            <p:ph type="sldNum" sz="quarter" idx="14"/>
          </p:nvPr>
        </p:nvSpPr>
        <p:spPr>
          <a:xfrm>
            <a:off x="322518" y="4856083"/>
            <a:ext cx="486922" cy="273844"/>
          </a:xfrm>
        </p:spPr>
        <p:txBody>
          <a:bodyPr lIns="0" tIns="0" rIns="0" bIns="0"/>
          <a:lstStyle>
            <a:lvl1pPr algn="l">
              <a:defRPr sz="800">
                <a:solidFill>
                  <a:schemeClr val="tx2">
                    <a:lumMod val="50000"/>
                  </a:schemeClr>
                </a:solidFill>
              </a:defRPr>
            </a:lvl1pPr>
          </a:lstStyle>
          <a:p>
            <a:fld id="{20728181-D7E3-854D-BE35-EC383F3ED330}" type="slidenum">
              <a:rPr lang="en-US" smtClean="0"/>
              <a:pPr/>
              <a:t>‹#›</a:t>
            </a:fld>
            <a:endParaRPr lang="en-US" dirty="0"/>
          </a:p>
        </p:txBody>
      </p:sp>
      <p:sp>
        <p:nvSpPr>
          <p:cNvPr id="12" name="TextBox 11"/>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For Research Use Only. Not for use in diagnostic procedures.</a:t>
            </a:r>
            <a:r>
              <a:rPr lang="en-US" sz="800" dirty="0" smtClean="0">
                <a:solidFill>
                  <a:schemeClr val="tx2">
                    <a:lumMod val="50000"/>
                  </a:schemeClr>
                </a:solidFill>
                <a:effectLst/>
                <a:latin typeface="Arial"/>
                <a:cs typeface="Arial"/>
              </a:rPr>
              <a:t> </a:t>
            </a:r>
            <a:endParaRPr lang="en-US" sz="800" dirty="0">
              <a:solidFill>
                <a:schemeClr val="tx2">
                  <a:lumMod val="50000"/>
                </a:schemeClr>
              </a:solidFill>
              <a:latin typeface="Arial"/>
              <a:cs typeface="Arial"/>
            </a:endParaRPr>
          </a:p>
        </p:txBody>
      </p:sp>
      <p:pic>
        <p:nvPicPr>
          <p:cNvPr id="13" name="Picture 12" descr="Roch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4211" y="4511803"/>
            <a:ext cx="577091" cy="434600"/>
          </a:xfrm>
          <a:prstGeom prst="rect">
            <a:avLst/>
          </a:prstGeom>
        </p:spPr>
      </p:pic>
      <p:pic>
        <p:nvPicPr>
          <p:cNvPr id="14" name="Picture 13" descr="Bina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830" y="4476449"/>
            <a:ext cx="653119" cy="491854"/>
          </a:xfrm>
          <a:prstGeom prst="rect">
            <a:avLst/>
          </a:prstGeom>
        </p:spPr>
      </p:pic>
    </p:spTree>
    <p:extLst>
      <p:ext uri="{BB962C8B-B14F-4D97-AF65-F5344CB8AC3E}">
        <p14:creationId xmlns:p14="http://schemas.microsoft.com/office/powerpoint/2010/main" val="2968169955"/>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een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499"/>
          </a:xfrm>
          <a:prstGeom prst="rect">
            <a:avLst/>
          </a:prstGeom>
        </p:spPr>
      </p:pic>
      <p:sp>
        <p:nvSpPr>
          <p:cNvPr id="2" name="Title 1"/>
          <p:cNvSpPr>
            <a:spLocks noGrp="1"/>
          </p:cNvSpPr>
          <p:nvPr>
            <p:ph type="title"/>
          </p:nvPr>
        </p:nvSpPr>
        <p:spPr>
          <a:xfrm>
            <a:off x="457201" y="1413158"/>
            <a:ext cx="7310499" cy="1157436"/>
          </a:xfrm>
        </p:spPr>
        <p:txBody>
          <a:bodyPr>
            <a:noAutofit/>
          </a:bodyPr>
          <a:lstStyle>
            <a:lvl1pPr algn="l">
              <a:defRPr sz="5400">
                <a:solidFill>
                  <a:schemeClr val="bg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348953737"/>
      </p:ext>
    </p:extLst>
  </p:cSld>
  <p:clrMapOvr>
    <a:masterClrMapping/>
  </p:clrMapOvr>
  <p:transition spd="slow">
    <p:wip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0" y="0"/>
            <a:ext cx="9135879" cy="5143499"/>
          </a:xfrm>
          <a:prstGeom prst="rect">
            <a:avLst/>
          </a:prstGeom>
        </p:spPr>
      </p:pic>
      <p:sp>
        <p:nvSpPr>
          <p:cNvPr id="5" name="Title 1"/>
          <p:cNvSpPr>
            <a:spLocks noGrp="1"/>
          </p:cNvSpPr>
          <p:nvPr>
            <p:ph type="title"/>
          </p:nvPr>
        </p:nvSpPr>
        <p:spPr>
          <a:xfrm>
            <a:off x="457201" y="1413158"/>
            <a:ext cx="7909405" cy="1157436"/>
          </a:xfrm>
        </p:spPr>
        <p:txBody>
          <a:bodyPr>
            <a:noAutofit/>
          </a:bodyPr>
          <a:lstStyle>
            <a:lvl1pPr algn="l">
              <a:defRPr sz="5000">
                <a:solidFill>
                  <a:schemeClr val="bg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194879784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nal Use - 1 Column">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404"/>
            <a:ext cx="8588770" cy="554260"/>
          </a:xfrm>
        </p:spPr>
        <p:txBody>
          <a:bodyPr lIns="0" tIns="0" rIns="0" bIns="0" anchor="b" anchorCtr="0">
            <a:normAutofit/>
          </a:bodyPr>
          <a:lstStyle>
            <a:lvl1pPr algn="l">
              <a:defRPr sz="2500">
                <a:solidFill>
                  <a:schemeClr val="accent6"/>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3" y="1196621"/>
            <a:ext cx="5428753" cy="2692117"/>
          </a:xfrm>
        </p:spPr>
        <p:txBody>
          <a:bodyPr anchor="t"/>
          <a:lstStyle>
            <a:lvl1pPr marL="230188" indent="-230188">
              <a:buClr>
                <a:srgbClr val="529934"/>
              </a:buClr>
              <a:buSzPct val="80000"/>
              <a:buFontTx/>
              <a:buBlip>
                <a:blip r:embed="rId2"/>
              </a:buBlip>
              <a:defRPr sz="2200">
                <a:solidFill>
                  <a:schemeClr val="tx1"/>
                </a:solidFill>
                <a:latin typeface="Arial"/>
                <a:cs typeface="Arial"/>
              </a:defRPr>
            </a:lvl1pPr>
            <a:lvl2pPr marL="400050" indent="-230188">
              <a:buClr>
                <a:srgbClr val="529934"/>
              </a:buClr>
              <a:buSzPct val="80000"/>
              <a:buFontTx/>
              <a:buBlip>
                <a:blip r:embed="rId2"/>
              </a:buBlip>
              <a:defRPr sz="2000">
                <a:solidFill>
                  <a:schemeClr val="tx1"/>
                </a:solidFill>
                <a:latin typeface="Arial"/>
                <a:cs typeface="Arial"/>
              </a:defRPr>
            </a:lvl2pPr>
            <a:lvl3pPr marL="452438" indent="-165100">
              <a:buClr>
                <a:srgbClr val="529934"/>
              </a:buClr>
              <a:buSzPct val="80000"/>
              <a:buFontTx/>
              <a:buBlip>
                <a:blip r:embed="rId2"/>
              </a:buBlip>
              <a:defRPr sz="1800">
                <a:solidFill>
                  <a:schemeClr val="tx1"/>
                </a:solidFill>
                <a:latin typeface="Arial"/>
                <a:cs typeface="Arial"/>
              </a:defRPr>
            </a:lvl3pPr>
            <a:lvl4pPr marL="568325" indent="-169863">
              <a:buClr>
                <a:srgbClr val="529934"/>
              </a:buClr>
              <a:buSzPct val="80000"/>
              <a:buFontTx/>
              <a:buBlip>
                <a:blip r:embed="rId2"/>
              </a:buBlip>
              <a:defRPr sz="1600">
                <a:solidFill>
                  <a:schemeClr val="tx1"/>
                </a:solidFill>
                <a:latin typeface="Arial"/>
                <a:cs typeface="Arial"/>
              </a:defRPr>
            </a:lvl4pPr>
            <a:lvl5pPr marL="684213" indent="-168275">
              <a:buClr>
                <a:srgbClr val="529934"/>
              </a:buClr>
              <a:buSzPct val="80000"/>
              <a:buFontTx/>
              <a:buBlip>
                <a:blip r:embed="rId2"/>
              </a:buBlip>
              <a:defRPr sz="14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1"/>
          </p:nvPr>
        </p:nvSpPr>
        <p:spPr>
          <a:xfrm>
            <a:off x="6002867" y="1188153"/>
            <a:ext cx="2861733" cy="2700585"/>
          </a:xfrm>
        </p:spPr>
        <p:txBody>
          <a:bodyPr/>
          <a:lstStyle/>
          <a:p>
            <a:r>
              <a:rPr lang="en-US" smtClean="0"/>
              <a:t>Drag picture to placeholder or click icon to add</a:t>
            </a:r>
            <a:endParaRPr lang="en-US"/>
          </a:p>
        </p:txBody>
      </p:sp>
      <p:sp>
        <p:nvSpPr>
          <p:cNvPr id="9" name="TextBox 8"/>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Confidential. Internal</a:t>
            </a:r>
            <a:r>
              <a:rPr lang="en-US" sz="800" kern="1200" baseline="0" dirty="0" smtClean="0">
                <a:solidFill>
                  <a:schemeClr val="tx2">
                    <a:lumMod val="50000"/>
                  </a:schemeClr>
                </a:solidFill>
                <a:effectLst/>
                <a:latin typeface="Arial"/>
                <a:ea typeface="+mn-ea"/>
                <a:cs typeface="Arial"/>
              </a:rPr>
              <a:t> use only.</a:t>
            </a:r>
            <a:endParaRPr lang="en-US" sz="800" dirty="0">
              <a:solidFill>
                <a:schemeClr val="tx2">
                  <a:lumMod val="50000"/>
                </a:schemeClr>
              </a:solidFill>
              <a:latin typeface="Arial"/>
              <a:cs typeface="Arial"/>
            </a:endParaRPr>
          </a:p>
        </p:txBody>
      </p:sp>
      <p:sp>
        <p:nvSpPr>
          <p:cNvPr id="14" name="Slide Number Placeholder 5"/>
          <p:cNvSpPr>
            <a:spLocks noGrp="1"/>
          </p:cNvSpPr>
          <p:nvPr>
            <p:ph type="sldNum" sz="quarter" idx="14"/>
          </p:nvPr>
        </p:nvSpPr>
        <p:spPr>
          <a:xfrm>
            <a:off x="322518" y="4856083"/>
            <a:ext cx="334669" cy="273844"/>
          </a:xfrm>
        </p:spPr>
        <p:txBody>
          <a:bodyPr lIns="0" tIns="0" rIns="0" bIns="0"/>
          <a:lstStyle>
            <a:lvl1pPr algn="l">
              <a:defRPr sz="800">
                <a:solidFill>
                  <a:schemeClr val="tx2">
                    <a:lumMod val="50000"/>
                  </a:schemeClr>
                </a:solidFill>
              </a:defRPr>
            </a:lvl1pPr>
          </a:lstStyle>
          <a:p>
            <a:fld id="{20728181-D7E3-854D-BE35-EC383F3ED330}" type="slidenum">
              <a:rPr lang="en-US" smtClean="0"/>
              <a:pPr/>
              <a:t>‹#›</a:t>
            </a:fld>
            <a:endParaRPr lang="en-US" dirty="0"/>
          </a:p>
        </p:txBody>
      </p:sp>
      <p:pic>
        <p:nvPicPr>
          <p:cNvPr id="13" name="Picture 12" descr="Roch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4211" y="4511803"/>
            <a:ext cx="577091" cy="434600"/>
          </a:xfrm>
          <a:prstGeom prst="rect">
            <a:avLst/>
          </a:prstGeom>
        </p:spPr>
      </p:pic>
      <p:pic>
        <p:nvPicPr>
          <p:cNvPr id="15" name="Picture 14" descr="Bina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830" y="4476449"/>
            <a:ext cx="653119" cy="491854"/>
          </a:xfrm>
          <a:prstGeom prst="rect">
            <a:avLst/>
          </a:prstGeom>
        </p:spPr>
      </p:pic>
    </p:spTree>
    <p:extLst>
      <p:ext uri="{BB962C8B-B14F-4D97-AF65-F5344CB8AC3E}">
        <p14:creationId xmlns:p14="http://schemas.microsoft.com/office/powerpoint/2010/main" val="845900987"/>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nal Use -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275830" y="301990"/>
            <a:ext cx="8529503" cy="553673"/>
          </a:xfrm>
        </p:spPr>
        <p:txBody>
          <a:bodyPr lIns="0" tIns="0" rIns="0" bIns="0" anchor="b" anchorCtr="0">
            <a:normAutofit/>
          </a:bodyPr>
          <a:lstStyle>
            <a:lvl1pPr algn="l">
              <a:defRPr sz="2500">
                <a:solidFill>
                  <a:schemeClr val="accent6"/>
                </a:solidFill>
                <a:latin typeface="Arial"/>
                <a:cs typeface="Aria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94714" y="1198796"/>
            <a:ext cx="4085976" cy="2690530"/>
          </a:xfrm>
        </p:spPr>
        <p:txBody>
          <a:bodyPr anchor="t"/>
          <a:lstStyle>
            <a:lvl1pPr marL="230188" indent="-230188">
              <a:buClr>
                <a:srgbClr val="529934"/>
              </a:buClr>
              <a:buSzPct val="80000"/>
              <a:buFontTx/>
              <a:buBlip>
                <a:blip r:embed="rId2"/>
              </a:buBlip>
              <a:defRPr sz="2100">
                <a:solidFill>
                  <a:srgbClr val="000000"/>
                </a:solidFill>
                <a:latin typeface="Arial"/>
                <a:cs typeface="Arial"/>
              </a:defRPr>
            </a:lvl1pPr>
            <a:lvl2pPr marL="400050" indent="-230188">
              <a:buClr>
                <a:srgbClr val="529934"/>
              </a:buClr>
              <a:buSzPct val="80000"/>
              <a:buFontTx/>
              <a:buBlip>
                <a:blip r:embed="rId2"/>
              </a:buBlip>
              <a:defRPr sz="2000">
                <a:solidFill>
                  <a:srgbClr val="000000"/>
                </a:solidFill>
                <a:latin typeface="Arial"/>
                <a:cs typeface="Arial"/>
              </a:defRPr>
            </a:lvl2pPr>
            <a:lvl3pPr marL="452438" indent="-165100">
              <a:buClr>
                <a:srgbClr val="529934"/>
              </a:buClr>
              <a:buSzPct val="80000"/>
              <a:buFontTx/>
              <a:buBlip>
                <a:blip r:embed="rId2"/>
              </a:buBlip>
              <a:defRPr sz="1800">
                <a:solidFill>
                  <a:srgbClr val="000000"/>
                </a:solidFill>
                <a:latin typeface="Arial"/>
                <a:cs typeface="Arial"/>
              </a:defRPr>
            </a:lvl3pPr>
            <a:lvl4pPr marL="568325" indent="-169863">
              <a:buClr>
                <a:srgbClr val="529934"/>
              </a:buClr>
              <a:buSzPct val="80000"/>
              <a:buFontTx/>
              <a:buBlip>
                <a:blip r:embed="rId2"/>
              </a:buBlip>
              <a:defRPr sz="1600">
                <a:solidFill>
                  <a:srgbClr val="000000"/>
                </a:solidFill>
                <a:latin typeface="Arial"/>
                <a:cs typeface="Arial"/>
              </a:defRPr>
            </a:lvl4pPr>
            <a:lvl5pPr marL="684213" indent="-168275">
              <a:buClr>
                <a:srgbClr val="529934"/>
              </a:buClr>
              <a:buSzPct val="80000"/>
              <a:buFontTx/>
              <a:buBlip>
                <a:blip r:embed="rId2"/>
              </a:buBlip>
              <a:defRPr sz="1400">
                <a:solidFill>
                  <a:srgbClr val="000000"/>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4"/>
          <p:cNvSpPr>
            <a:spLocks noGrp="1"/>
          </p:cNvSpPr>
          <p:nvPr>
            <p:ph sz="quarter" idx="11"/>
          </p:nvPr>
        </p:nvSpPr>
        <p:spPr>
          <a:xfrm>
            <a:off x="4719357" y="1198796"/>
            <a:ext cx="4085976" cy="2690530"/>
          </a:xfrm>
        </p:spPr>
        <p:txBody>
          <a:bodyPr anchor="t"/>
          <a:lstStyle>
            <a:lvl1pPr marL="230188" indent="-230188">
              <a:buClr>
                <a:srgbClr val="529934"/>
              </a:buClr>
              <a:buSzPct val="80000"/>
              <a:buFontTx/>
              <a:buBlip>
                <a:blip r:embed="rId2"/>
              </a:buBlip>
              <a:defRPr sz="2100">
                <a:solidFill>
                  <a:schemeClr val="tx1"/>
                </a:solidFill>
                <a:latin typeface="Arial"/>
                <a:cs typeface="Arial"/>
              </a:defRPr>
            </a:lvl1pPr>
            <a:lvl2pPr marL="400050" indent="-230188">
              <a:buClr>
                <a:srgbClr val="529934"/>
              </a:buClr>
              <a:buSzPct val="80000"/>
              <a:buFontTx/>
              <a:buBlip>
                <a:blip r:embed="rId2"/>
              </a:buBlip>
              <a:defRPr sz="2000">
                <a:solidFill>
                  <a:schemeClr val="tx1"/>
                </a:solidFill>
                <a:latin typeface="Arial"/>
                <a:cs typeface="Arial"/>
              </a:defRPr>
            </a:lvl2pPr>
            <a:lvl3pPr marL="452438" indent="-165100">
              <a:buClr>
                <a:srgbClr val="529934"/>
              </a:buClr>
              <a:buSzPct val="80000"/>
              <a:buFontTx/>
              <a:buBlip>
                <a:blip r:embed="rId2"/>
              </a:buBlip>
              <a:defRPr sz="1800">
                <a:solidFill>
                  <a:schemeClr val="tx1"/>
                </a:solidFill>
                <a:latin typeface="Arial"/>
                <a:cs typeface="Arial"/>
              </a:defRPr>
            </a:lvl3pPr>
            <a:lvl4pPr marL="568325" indent="-169863">
              <a:buClr>
                <a:srgbClr val="529934"/>
              </a:buClr>
              <a:buSzPct val="80000"/>
              <a:buFontTx/>
              <a:buBlip>
                <a:blip r:embed="rId2"/>
              </a:buBlip>
              <a:defRPr sz="1600">
                <a:solidFill>
                  <a:schemeClr val="tx1"/>
                </a:solidFill>
                <a:latin typeface="Arial"/>
                <a:cs typeface="Arial"/>
              </a:defRPr>
            </a:lvl4pPr>
            <a:lvl5pPr marL="684213" indent="-168275">
              <a:buClr>
                <a:srgbClr val="529934"/>
              </a:buClr>
              <a:buSzPct val="80000"/>
              <a:buFontTx/>
              <a:buBlip>
                <a:blip r:embed="rId2"/>
              </a:buBlip>
              <a:defRPr sz="14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Slide Number Placeholder 5"/>
          <p:cNvSpPr>
            <a:spLocks noGrp="1"/>
          </p:cNvSpPr>
          <p:nvPr>
            <p:ph type="sldNum" sz="quarter" idx="14"/>
          </p:nvPr>
        </p:nvSpPr>
        <p:spPr>
          <a:xfrm>
            <a:off x="322518" y="4856083"/>
            <a:ext cx="308634" cy="273844"/>
          </a:xfrm>
        </p:spPr>
        <p:txBody>
          <a:bodyPr lIns="0" tIns="0" rIns="0" bIns="0"/>
          <a:lstStyle>
            <a:lvl1pPr algn="l">
              <a:defRPr sz="800">
                <a:solidFill>
                  <a:srgbClr val="4B4B4B"/>
                </a:solidFill>
              </a:defRPr>
            </a:lvl1pPr>
          </a:lstStyle>
          <a:p>
            <a:fld id="{20728181-D7E3-854D-BE35-EC383F3ED330}" type="slidenum">
              <a:rPr lang="en-US" smtClean="0"/>
              <a:pPr/>
              <a:t>‹#›</a:t>
            </a:fld>
            <a:endParaRPr lang="en-US" dirty="0"/>
          </a:p>
        </p:txBody>
      </p:sp>
      <p:sp>
        <p:nvSpPr>
          <p:cNvPr id="16" name="TextBox 15"/>
          <p:cNvSpPr txBox="1"/>
          <p:nvPr userDrawn="1"/>
        </p:nvSpPr>
        <p:spPr>
          <a:xfrm>
            <a:off x="548108" y="4885441"/>
            <a:ext cx="3034584" cy="215444"/>
          </a:xfrm>
          <a:prstGeom prst="rect">
            <a:avLst/>
          </a:prstGeom>
          <a:noFill/>
        </p:spPr>
        <p:txBody>
          <a:bodyPr wrap="square" rtlCol="0">
            <a:spAutoFit/>
          </a:bodyPr>
          <a:lstStyle/>
          <a:p>
            <a:r>
              <a:rPr lang="en-US" sz="800" kern="1200" dirty="0" smtClean="0">
                <a:solidFill>
                  <a:schemeClr val="tx2">
                    <a:lumMod val="50000"/>
                  </a:schemeClr>
                </a:solidFill>
                <a:effectLst/>
                <a:latin typeface="Arial"/>
                <a:ea typeface="+mn-ea"/>
                <a:cs typeface="Arial"/>
              </a:rPr>
              <a:t>Confidential. Internal</a:t>
            </a:r>
            <a:r>
              <a:rPr lang="en-US" sz="800" kern="1200" baseline="0" dirty="0" smtClean="0">
                <a:solidFill>
                  <a:schemeClr val="tx2">
                    <a:lumMod val="50000"/>
                  </a:schemeClr>
                </a:solidFill>
                <a:effectLst/>
                <a:latin typeface="Arial"/>
                <a:ea typeface="+mn-ea"/>
                <a:cs typeface="Arial"/>
              </a:rPr>
              <a:t> use only.</a:t>
            </a:r>
            <a:endParaRPr lang="en-US" sz="800" dirty="0">
              <a:solidFill>
                <a:schemeClr val="tx2">
                  <a:lumMod val="50000"/>
                </a:schemeClr>
              </a:solidFill>
              <a:latin typeface="Arial"/>
              <a:cs typeface="Arial"/>
            </a:endParaRPr>
          </a:p>
        </p:txBody>
      </p:sp>
      <p:pic>
        <p:nvPicPr>
          <p:cNvPr id="11" name="Picture 10" descr="Roch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24211" y="4511803"/>
            <a:ext cx="577091" cy="434600"/>
          </a:xfrm>
          <a:prstGeom prst="rect">
            <a:avLst/>
          </a:prstGeom>
        </p:spPr>
      </p:pic>
      <p:pic>
        <p:nvPicPr>
          <p:cNvPr id="12" name="Picture 11" descr="Bina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830" y="4476449"/>
            <a:ext cx="653119" cy="491854"/>
          </a:xfrm>
          <a:prstGeom prst="rect">
            <a:avLst/>
          </a:prstGeom>
        </p:spPr>
      </p:pic>
    </p:spTree>
    <p:extLst>
      <p:ext uri="{BB962C8B-B14F-4D97-AF65-F5344CB8AC3E}">
        <p14:creationId xmlns:p14="http://schemas.microsoft.com/office/powerpoint/2010/main" val="1894018742"/>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20728181-D7E3-854D-BE35-EC383F3ED330}" type="slidenum">
              <a:rPr lang="en-US" smtClean="0"/>
              <a:pPr/>
              <a:t>‹#›</a:t>
            </a:fld>
            <a:endParaRPr lang="en-US" dirty="0"/>
          </a:p>
        </p:txBody>
      </p:sp>
    </p:spTree>
    <p:extLst>
      <p:ext uri="{BB962C8B-B14F-4D97-AF65-F5344CB8AC3E}">
        <p14:creationId xmlns:p14="http://schemas.microsoft.com/office/powerpoint/2010/main" val="3530041114"/>
      </p:ext>
    </p:extLst>
  </p:cSld>
  <p:clrMap bg1="lt1" tx1="dk1" bg2="lt2" tx2="dk2" accent1="accent1" accent2="accent2" accent3="accent3" accent4="accent4" accent5="accent5" accent6="accent6" hlink="hlink" folHlink="folHlink"/>
  <p:sldLayoutIdLst>
    <p:sldLayoutId id="2147483651" r:id="rId1"/>
    <p:sldLayoutId id="2147483658" r:id="rId2"/>
    <p:sldLayoutId id="2147483652" r:id="rId3"/>
    <p:sldLayoutId id="2147483659" r:id="rId4"/>
    <p:sldLayoutId id="2147483655" r:id="rId5"/>
    <p:sldLayoutId id="2147483653" r:id="rId6"/>
    <p:sldLayoutId id="2147483654" r:id="rId7"/>
    <p:sldLayoutId id="2147483656" r:id="rId8"/>
    <p:sldLayoutId id="2147483657" r:id="rId9"/>
    <p:sldLayoutId id="2147483661" r:id="rId10"/>
    <p:sldLayoutId id="2147483663" r:id="rId11"/>
    <p:sldLayoutId id="2147483664" r:id="rId12"/>
    <p:sldLayoutId id="2147483666" r:id="rId13"/>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5.jpeg"/><Relationship Id="rId5" Type="http://schemas.openxmlformats.org/officeDocument/2006/relationships/image" Target="../media/image5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61.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8.png"/><Relationship Id="rId21" Type="http://schemas.openxmlformats.org/officeDocument/2006/relationships/image" Target="../media/image35.jpe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7.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6.png"/><Relationship Id="rId10" Type="http://schemas.openxmlformats.org/officeDocument/2006/relationships/image" Target="../media/image24.png"/><Relationship Id="rId19"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jpeg"/></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diagramColors" Target="../diagrams/colors1.xml"/><Relationship Id="rId12"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image" Target="../media/image44.png"/><Relationship Id="rId5" Type="http://schemas.openxmlformats.org/officeDocument/2006/relationships/diagramLayout" Target="../diagrams/layout1.xml"/><Relationship Id="rId10" Type="http://schemas.openxmlformats.org/officeDocument/2006/relationships/image" Target="../media/image43.png"/><Relationship Id="rId4" Type="http://schemas.openxmlformats.org/officeDocument/2006/relationships/diagramData" Target="../diagrams/data1.xml"/><Relationship Id="rId9" Type="http://schemas.openxmlformats.org/officeDocument/2006/relationships/image" Target="../media/image42.pn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029" dirty="0" smtClean="0">
                <a:solidFill>
                  <a:schemeClr val="tx1"/>
                </a:solidFill>
              </a:rPr>
              <a:t>Where Genomics Meets Big Data</a:t>
            </a:r>
            <a:endParaRPr lang="en-US" dirty="0">
              <a:solidFill>
                <a:schemeClr val="tx1"/>
              </a:solidFill>
            </a:endParaRPr>
          </a:p>
        </p:txBody>
      </p:sp>
      <p:sp>
        <p:nvSpPr>
          <p:cNvPr id="2" name="TextBox 1"/>
          <p:cNvSpPr txBox="1"/>
          <p:nvPr/>
        </p:nvSpPr>
        <p:spPr>
          <a:xfrm>
            <a:off x="2244590" y="2705280"/>
            <a:ext cx="7851909" cy="1200329"/>
          </a:xfrm>
          <a:prstGeom prst="rect">
            <a:avLst/>
          </a:prstGeom>
          <a:noFill/>
        </p:spPr>
        <p:txBody>
          <a:bodyPr wrap="square" rtlCol="0">
            <a:spAutoFit/>
          </a:bodyPr>
          <a:lstStyle/>
          <a:p>
            <a:r>
              <a:rPr lang="en-US" dirty="0" smtClean="0">
                <a:solidFill>
                  <a:schemeClr val="tx1">
                    <a:lumMod val="50000"/>
                    <a:lumOff val="50000"/>
                  </a:schemeClr>
                </a:solidFill>
              </a:rPr>
              <a:t>Sharon Barr, CTO</a:t>
            </a:r>
          </a:p>
          <a:p>
            <a:r>
              <a:rPr lang="en-US" dirty="0" smtClean="0">
                <a:solidFill>
                  <a:schemeClr val="tx1">
                    <a:lumMod val="50000"/>
                    <a:lumOff val="50000"/>
                  </a:schemeClr>
                </a:solidFill>
              </a:rPr>
              <a:t>Greg Gibeling, MS, Architect</a:t>
            </a:r>
          </a:p>
          <a:p>
            <a:r>
              <a:rPr lang="en-US" dirty="0" smtClean="0">
                <a:solidFill>
                  <a:schemeClr val="tx1">
                    <a:lumMod val="50000"/>
                    <a:lumOff val="50000"/>
                  </a:schemeClr>
                </a:solidFill>
              </a:rPr>
              <a:t>Tina </a:t>
            </a:r>
            <a:r>
              <a:rPr lang="en-US" dirty="0" err="1" smtClean="0">
                <a:solidFill>
                  <a:schemeClr val="tx1">
                    <a:lumMod val="50000"/>
                    <a:lumOff val="50000"/>
                  </a:schemeClr>
                </a:solidFill>
              </a:rPr>
              <a:t>Duccini</a:t>
            </a:r>
            <a:r>
              <a:rPr lang="en-US" dirty="0" smtClean="0">
                <a:solidFill>
                  <a:schemeClr val="tx1">
                    <a:lumMod val="50000"/>
                    <a:lumOff val="50000"/>
                  </a:schemeClr>
                </a:solidFill>
              </a:rPr>
              <a:t>, </a:t>
            </a:r>
            <a:r>
              <a:rPr lang="en-US" dirty="0">
                <a:solidFill>
                  <a:schemeClr val="tx1">
                    <a:lumMod val="50000"/>
                    <a:lumOff val="50000"/>
                  </a:schemeClr>
                </a:solidFill>
              </a:rPr>
              <a:t>T</a:t>
            </a:r>
            <a:r>
              <a:rPr lang="en-US" dirty="0" smtClean="0">
                <a:solidFill>
                  <a:schemeClr val="tx1">
                    <a:lumMod val="50000"/>
                    <a:lumOff val="50000"/>
                  </a:schemeClr>
                </a:solidFill>
              </a:rPr>
              <a:t>alent Acquisition</a:t>
            </a:r>
          </a:p>
          <a:p>
            <a:r>
              <a:rPr lang="en-US" dirty="0" smtClean="0">
                <a:solidFill>
                  <a:schemeClr val="tx1">
                    <a:lumMod val="50000"/>
                    <a:lumOff val="50000"/>
                  </a:schemeClr>
                </a:solidFill>
              </a:rPr>
              <a:t>Hannah Thompson, Talent </a:t>
            </a:r>
            <a:r>
              <a:rPr lang="en-US" dirty="0">
                <a:solidFill>
                  <a:schemeClr val="tx1">
                    <a:lumMod val="50000"/>
                    <a:lumOff val="50000"/>
                  </a:schemeClr>
                </a:solidFill>
              </a:rPr>
              <a:t>Acquisition</a:t>
            </a:r>
            <a:endParaRPr lang="en-US" dirty="0" smtClean="0">
              <a:solidFill>
                <a:schemeClr val="tx1">
                  <a:lumMod val="50000"/>
                  <a:lumOff val="50000"/>
                </a:schemeClr>
              </a:solidFill>
            </a:endParaRPr>
          </a:p>
        </p:txBody>
      </p:sp>
    </p:spTree>
    <p:extLst>
      <p:ext uri="{BB962C8B-B14F-4D97-AF65-F5344CB8AC3E}">
        <p14:creationId xmlns:p14="http://schemas.microsoft.com/office/powerpoint/2010/main" val="1523037389"/>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461851" y="4578203"/>
            <a:ext cx="9955446" cy="565297"/>
            <a:chOff x="-461851" y="4578203"/>
            <a:chExt cx="9955446" cy="565297"/>
          </a:xfrm>
        </p:grpSpPr>
        <p:sp>
          <p:nvSpPr>
            <p:cNvPr id="60" name="Rectangle 59"/>
            <p:cNvSpPr/>
            <p:nvPr/>
          </p:nvSpPr>
          <p:spPr>
            <a:xfrm>
              <a:off x="-461851" y="4578203"/>
              <a:ext cx="9955446" cy="5652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51722" y="4885473"/>
              <a:ext cx="2980303" cy="215444"/>
            </a:xfrm>
            <a:prstGeom prst="rect">
              <a:avLst/>
            </a:prstGeom>
            <a:noFill/>
          </p:spPr>
          <p:txBody>
            <a:bodyPr wrap="none" rtlCol="0">
              <a:spAutoFit/>
            </a:bodyPr>
            <a:lstStyle/>
            <a:p>
              <a:r>
                <a:rPr lang="en-US" sz="800" dirty="0" smtClean="0"/>
                <a:t>For Research Use Only. Not for use in diagnostic procedures.</a:t>
              </a:r>
              <a:endParaRPr lang="en-US" sz="800" dirty="0"/>
            </a:p>
          </p:txBody>
        </p:sp>
      </p:grpSp>
      <p:sp>
        <p:nvSpPr>
          <p:cNvPr id="2" name="Title 1"/>
          <p:cNvSpPr>
            <a:spLocks noGrp="1"/>
          </p:cNvSpPr>
          <p:nvPr>
            <p:ph type="ctrTitle"/>
          </p:nvPr>
        </p:nvSpPr>
        <p:spPr>
          <a:xfrm>
            <a:off x="2415388" y="98204"/>
            <a:ext cx="6449211" cy="554260"/>
          </a:xfrm>
        </p:spPr>
        <p:txBody>
          <a:bodyPr/>
          <a:lstStyle/>
          <a:p>
            <a:r>
              <a:rPr lang="en-US" dirty="0" smtClean="0"/>
              <a:t>Read, Alignments, Variant, Expression</a:t>
            </a:r>
            <a:endParaRPr lang="en-US" dirty="0"/>
          </a:p>
        </p:txBody>
      </p:sp>
      <p:sp>
        <p:nvSpPr>
          <p:cNvPr id="5" name="Slide Number Placeholder 4"/>
          <p:cNvSpPr>
            <a:spLocks noGrp="1"/>
          </p:cNvSpPr>
          <p:nvPr>
            <p:ph type="sldNum" sz="quarter" idx="14"/>
          </p:nvPr>
        </p:nvSpPr>
        <p:spPr/>
        <p:txBody>
          <a:bodyPr/>
          <a:lstStyle/>
          <a:p>
            <a:fld id="{20728181-D7E3-854D-BE35-EC383F3ED330}" type="slidenum">
              <a:rPr lang="en-US" smtClean="0"/>
              <a:pPr/>
              <a:t>10</a:t>
            </a:fld>
            <a:endParaRPr lang="en-US" dirty="0"/>
          </a:p>
        </p:txBody>
      </p:sp>
      <p:sp>
        <p:nvSpPr>
          <p:cNvPr id="4" name="Rectangle 3"/>
          <p:cNvSpPr/>
          <p:nvPr/>
        </p:nvSpPr>
        <p:spPr bwMode="auto">
          <a:xfrm>
            <a:off x="426244" y="2283295"/>
            <a:ext cx="8209756" cy="2502256"/>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6" name="Rounded Rectangle 5"/>
          <p:cNvSpPr/>
          <p:nvPr/>
        </p:nvSpPr>
        <p:spPr bwMode="auto">
          <a:xfrm>
            <a:off x="1397695" y="2638491"/>
            <a:ext cx="1071444" cy="1108473"/>
          </a:xfrm>
          <a:prstGeom prst="roundRect">
            <a:avLst/>
          </a:prstGeom>
          <a:solidFill>
            <a:schemeClr val="tx1">
              <a:lumMod val="65000"/>
              <a:lumOff val="35000"/>
            </a:schemeClr>
          </a:solidFill>
          <a:ln>
            <a:solidFill>
              <a:schemeClr val="tx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7" name="Rounded Rectangle 6"/>
          <p:cNvSpPr/>
          <p:nvPr/>
        </p:nvSpPr>
        <p:spPr bwMode="auto">
          <a:xfrm>
            <a:off x="1569722" y="2683313"/>
            <a:ext cx="1071444" cy="1108473"/>
          </a:xfrm>
          <a:prstGeom prst="roundRect">
            <a:avLst/>
          </a:prstGeom>
          <a:solidFill>
            <a:schemeClr val="tx1">
              <a:lumMod val="65000"/>
              <a:lumOff val="35000"/>
            </a:schemeClr>
          </a:solidFill>
          <a:ln>
            <a:solidFill>
              <a:schemeClr val="tx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8" name="Rounded Rectangle 7"/>
          <p:cNvSpPr/>
          <p:nvPr/>
        </p:nvSpPr>
        <p:spPr bwMode="auto">
          <a:xfrm>
            <a:off x="1774158" y="2730066"/>
            <a:ext cx="1071444" cy="1108473"/>
          </a:xfrm>
          <a:prstGeom prst="roundRect">
            <a:avLst/>
          </a:prstGeom>
          <a:solidFill>
            <a:srgbClr val="595959"/>
          </a:solidFill>
          <a:ln>
            <a:solidFill>
              <a:schemeClr val="tx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491213" y="1150171"/>
            <a:ext cx="1710154" cy="968450"/>
          </a:xfrm>
          <a:prstGeom prst="rect">
            <a:avLst/>
          </a:prstGeom>
          <a:ln>
            <a:solidFill>
              <a:schemeClr val="tx1"/>
            </a:solidFill>
          </a:ln>
          <a:effectLst/>
        </p:spPr>
      </p:pic>
      <p:pic>
        <p:nvPicPr>
          <p:cNvPr id="10" name="Picture 9"/>
          <p:cNvPicPr>
            <a:picLocks noChangeAspect="1"/>
          </p:cNvPicPr>
          <p:nvPr/>
        </p:nvPicPr>
        <p:blipFill>
          <a:blip r:embed="rId4"/>
          <a:stretch>
            <a:fillRect/>
          </a:stretch>
        </p:blipFill>
        <p:spPr>
          <a:xfrm>
            <a:off x="1511284" y="1298161"/>
            <a:ext cx="1513216" cy="818052"/>
          </a:xfrm>
          <a:prstGeom prst="rect">
            <a:avLst/>
          </a:prstGeom>
          <a:ln>
            <a:solidFill>
              <a:schemeClr val="tx1"/>
            </a:solidFill>
          </a:ln>
          <a:effectLst/>
        </p:spPr>
      </p:pic>
      <p:cxnSp>
        <p:nvCxnSpPr>
          <p:cNvPr id="11" name="Straight Arrow Connector 10"/>
          <p:cNvCxnSpPr/>
          <p:nvPr/>
        </p:nvCxnSpPr>
        <p:spPr bwMode="auto">
          <a:xfrm>
            <a:off x="3942080" y="1483360"/>
            <a:ext cx="3126400" cy="0"/>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sp>
        <p:nvSpPr>
          <p:cNvPr id="12" name="TextBox 11"/>
          <p:cNvSpPr txBox="1"/>
          <p:nvPr/>
        </p:nvSpPr>
        <p:spPr>
          <a:xfrm>
            <a:off x="4651293" y="1180475"/>
            <a:ext cx="1536573" cy="246221"/>
          </a:xfrm>
          <a:prstGeom prst="rect">
            <a:avLst/>
          </a:prstGeom>
          <a:noFill/>
          <a:ln>
            <a:solidFill>
              <a:srgbClr val="FFFFFF"/>
            </a:solidFill>
          </a:ln>
        </p:spPr>
        <p:txBody>
          <a:bodyPr wrap="none" rtlCol="0">
            <a:spAutoFit/>
          </a:bodyPr>
          <a:lstStyle/>
          <a:p>
            <a:r>
              <a:rPr lang="en-US" sz="1000" dirty="0" smtClean="0"/>
              <a:t>Secure REST Interface</a:t>
            </a:r>
            <a:endParaRPr lang="en-US" sz="1000" dirty="0"/>
          </a:p>
        </p:txBody>
      </p:sp>
      <p:sp>
        <p:nvSpPr>
          <p:cNvPr id="13" name="Rectangle 12"/>
          <p:cNvSpPr/>
          <p:nvPr/>
        </p:nvSpPr>
        <p:spPr bwMode="auto">
          <a:xfrm>
            <a:off x="7330514" y="1106018"/>
            <a:ext cx="1310522" cy="596445"/>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 name="TextBox 13"/>
          <p:cNvSpPr txBox="1"/>
          <p:nvPr/>
        </p:nvSpPr>
        <p:spPr>
          <a:xfrm>
            <a:off x="7355464" y="1253630"/>
            <a:ext cx="1262109" cy="276999"/>
          </a:xfrm>
          <a:prstGeom prst="rect">
            <a:avLst/>
          </a:prstGeom>
          <a:noFill/>
          <a:ln>
            <a:noFill/>
          </a:ln>
        </p:spPr>
        <p:txBody>
          <a:bodyPr wrap="none" rtlCol="0">
            <a:spAutoFit/>
          </a:bodyPr>
          <a:lstStyle/>
          <a:p>
            <a:r>
              <a:rPr lang="en-US" sz="1200" dirty="0" smtClean="0"/>
              <a:t>Portal Server(s)</a:t>
            </a:r>
            <a:endParaRPr lang="en-US" sz="1200" dirty="0"/>
          </a:p>
        </p:txBody>
      </p:sp>
      <p:sp>
        <p:nvSpPr>
          <p:cNvPr id="15" name="Rectangle 14"/>
          <p:cNvSpPr/>
          <p:nvPr/>
        </p:nvSpPr>
        <p:spPr bwMode="auto">
          <a:xfrm>
            <a:off x="7180229" y="3154189"/>
            <a:ext cx="1197689" cy="32512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cxnSp>
        <p:nvCxnSpPr>
          <p:cNvPr id="16" name="Straight Connector 15"/>
          <p:cNvCxnSpPr/>
          <p:nvPr/>
        </p:nvCxnSpPr>
        <p:spPr bwMode="auto">
          <a:xfrm>
            <a:off x="438982" y="2225266"/>
            <a:ext cx="8197018" cy="0"/>
          </a:xfrm>
          <a:prstGeom prst="line">
            <a:avLst/>
          </a:prstGeom>
          <a:solidFill>
            <a:schemeClr val="accent1"/>
          </a:solidFill>
          <a:ln w="9525" cap="flat" cmpd="sng" algn="ctr">
            <a:solidFill>
              <a:schemeClr val="tx1"/>
            </a:solidFill>
            <a:prstDash val="sysDash"/>
            <a:round/>
            <a:headEnd type="none" w="med" len="med"/>
            <a:tailEnd type="none"/>
          </a:ln>
          <a:effectLst/>
        </p:spPr>
      </p:cxnSp>
      <p:cxnSp>
        <p:nvCxnSpPr>
          <p:cNvPr id="17" name="Straight Arrow Connector 16"/>
          <p:cNvCxnSpPr/>
          <p:nvPr/>
        </p:nvCxnSpPr>
        <p:spPr bwMode="auto">
          <a:xfrm flipV="1">
            <a:off x="7927214" y="1804493"/>
            <a:ext cx="0" cy="523098"/>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sp>
        <p:nvSpPr>
          <p:cNvPr id="18" name="Rectangle 17"/>
          <p:cNvSpPr/>
          <p:nvPr/>
        </p:nvSpPr>
        <p:spPr bwMode="auto">
          <a:xfrm>
            <a:off x="7180229" y="3549865"/>
            <a:ext cx="1197689" cy="32512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9" name="Rectangle 18"/>
          <p:cNvSpPr/>
          <p:nvPr/>
        </p:nvSpPr>
        <p:spPr>
          <a:xfrm>
            <a:off x="7282526" y="2345564"/>
            <a:ext cx="1054358" cy="371897"/>
          </a:xfrm>
          <a:prstGeom prst="rect">
            <a:avLst/>
          </a:prstGeom>
          <a:ln>
            <a:noFill/>
          </a:ln>
        </p:spPr>
        <p:txBody>
          <a:bodyPr wrap="none">
            <a:spAutoFit/>
          </a:bodyPr>
          <a:lstStyle/>
          <a:p>
            <a:pPr>
              <a:lnSpc>
                <a:spcPct val="90000"/>
              </a:lnSpc>
            </a:pPr>
            <a:r>
              <a:rPr lang="en-US" sz="1000" dirty="0" smtClean="0"/>
              <a:t>Portal Backend</a:t>
            </a:r>
          </a:p>
          <a:p>
            <a:pPr>
              <a:lnSpc>
                <a:spcPct val="90000"/>
              </a:lnSpc>
            </a:pPr>
            <a:r>
              <a:rPr lang="en-US" sz="1000" dirty="0" smtClean="0"/>
              <a:t>   (Distributed)</a:t>
            </a:r>
            <a:endParaRPr lang="en-US" sz="1000" dirty="0"/>
          </a:p>
        </p:txBody>
      </p:sp>
      <p:sp>
        <p:nvSpPr>
          <p:cNvPr id="20" name="Rectangle 19"/>
          <p:cNvSpPr/>
          <p:nvPr/>
        </p:nvSpPr>
        <p:spPr bwMode="auto">
          <a:xfrm>
            <a:off x="7180229" y="2757681"/>
            <a:ext cx="1197689" cy="32512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1" name="TextBox 20"/>
          <p:cNvSpPr txBox="1"/>
          <p:nvPr/>
        </p:nvSpPr>
        <p:spPr>
          <a:xfrm>
            <a:off x="4455213" y="1535390"/>
            <a:ext cx="1903085" cy="646331"/>
          </a:xfrm>
          <a:prstGeom prst="rect">
            <a:avLst/>
          </a:prstGeom>
          <a:noFill/>
          <a:ln>
            <a:solidFill>
              <a:srgbClr val="FFFFFF"/>
            </a:solidFill>
          </a:ln>
        </p:spPr>
        <p:txBody>
          <a:bodyPr wrap="none" rtlCol="0">
            <a:spAutoFit/>
          </a:bodyPr>
          <a:lstStyle/>
          <a:p>
            <a:pPr marL="171450" indent="-171450" algn="l">
              <a:buFont typeface="Arial"/>
              <a:buChar char="•"/>
            </a:pPr>
            <a:r>
              <a:rPr lang="en-US" sz="900" dirty="0" smtClean="0"/>
              <a:t>Workflow Definition</a:t>
            </a:r>
          </a:p>
          <a:p>
            <a:pPr marL="171450" indent="-171450" algn="l">
              <a:buFont typeface="Arial"/>
              <a:buChar char="•"/>
            </a:pPr>
            <a:r>
              <a:rPr lang="en-US" sz="900" dirty="0" smtClean="0"/>
              <a:t>Templates</a:t>
            </a:r>
          </a:p>
          <a:p>
            <a:pPr marL="171450" indent="-171450" algn="l">
              <a:buFont typeface="Arial"/>
              <a:buChar char="•"/>
            </a:pPr>
            <a:r>
              <a:rPr lang="en-US" sz="900" dirty="0" smtClean="0"/>
              <a:t>QC/Monitoring</a:t>
            </a:r>
          </a:p>
          <a:p>
            <a:pPr marL="171450" indent="-171450" algn="l">
              <a:buFont typeface="Arial"/>
              <a:buChar char="•"/>
            </a:pPr>
            <a:r>
              <a:rPr lang="en-US" sz="900" dirty="0" smtClean="0"/>
              <a:t>System Management/Updates</a:t>
            </a:r>
            <a:endParaRPr lang="en-US" sz="900" dirty="0"/>
          </a:p>
        </p:txBody>
      </p:sp>
      <p:sp>
        <p:nvSpPr>
          <p:cNvPr id="22" name="TextBox 21"/>
          <p:cNvSpPr txBox="1"/>
          <p:nvPr/>
        </p:nvSpPr>
        <p:spPr>
          <a:xfrm>
            <a:off x="5348935" y="3768283"/>
            <a:ext cx="1204076" cy="371897"/>
          </a:xfrm>
          <a:prstGeom prst="rect">
            <a:avLst/>
          </a:prstGeom>
          <a:noFill/>
          <a:ln>
            <a:noFill/>
          </a:ln>
        </p:spPr>
        <p:txBody>
          <a:bodyPr wrap="none" rtlCol="0">
            <a:spAutoFit/>
          </a:bodyPr>
          <a:lstStyle/>
          <a:p>
            <a:pPr>
              <a:lnSpc>
                <a:spcPct val="90000"/>
              </a:lnSpc>
            </a:pPr>
            <a:r>
              <a:rPr lang="en-US" sz="1000" dirty="0" smtClean="0"/>
              <a:t>Task Dependency</a:t>
            </a:r>
          </a:p>
          <a:p>
            <a:pPr>
              <a:lnSpc>
                <a:spcPct val="90000"/>
              </a:lnSpc>
            </a:pPr>
            <a:r>
              <a:rPr lang="en-US" sz="1000" dirty="0" smtClean="0"/>
              <a:t>Graphs</a:t>
            </a:r>
            <a:endParaRPr lang="en-US" sz="1000" dirty="0"/>
          </a:p>
        </p:txBody>
      </p:sp>
      <p:grpSp>
        <p:nvGrpSpPr>
          <p:cNvPr id="23" name="Group 22"/>
          <p:cNvGrpSpPr/>
          <p:nvPr/>
        </p:nvGrpSpPr>
        <p:grpSpPr>
          <a:xfrm>
            <a:off x="5486269" y="2972614"/>
            <a:ext cx="835342" cy="721763"/>
            <a:chOff x="6194028" y="2548944"/>
            <a:chExt cx="835342" cy="721763"/>
          </a:xfrm>
        </p:grpSpPr>
        <p:sp>
          <p:nvSpPr>
            <p:cNvPr id="24" name="Rounded Rectangle 23"/>
            <p:cNvSpPr/>
            <p:nvPr/>
          </p:nvSpPr>
          <p:spPr bwMode="auto">
            <a:xfrm>
              <a:off x="6194028" y="2548944"/>
              <a:ext cx="835342" cy="721763"/>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5" name="Oval 24"/>
            <p:cNvSpPr/>
            <p:nvPr/>
          </p:nvSpPr>
          <p:spPr bwMode="auto">
            <a:xfrm>
              <a:off x="6383946" y="2611398"/>
              <a:ext cx="188706" cy="18870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6" name="Oval 25"/>
            <p:cNvSpPr/>
            <p:nvPr/>
          </p:nvSpPr>
          <p:spPr bwMode="auto">
            <a:xfrm>
              <a:off x="6658732" y="2763798"/>
              <a:ext cx="188706" cy="188706"/>
            </a:xfrm>
            <a:prstGeom prst="ellipse">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7" name="Oval 26"/>
            <p:cNvSpPr/>
            <p:nvPr/>
          </p:nvSpPr>
          <p:spPr bwMode="auto">
            <a:xfrm>
              <a:off x="6376068" y="2991494"/>
              <a:ext cx="188706" cy="188706"/>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cxnSp>
          <p:nvCxnSpPr>
            <p:cNvPr id="28" name="Straight Arrow Connector 27"/>
            <p:cNvCxnSpPr>
              <a:stCxn id="25" idx="5"/>
              <a:endCxn id="26" idx="2"/>
            </p:cNvCxnSpPr>
            <p:nvPr/>
          </p:nvCxnSpPr>
          <p:spPr bwMode="auto">
            <a:xfrm>
              <a:off x="6545017" y="2772469"/>
              <a:ext cx="113715" cy="856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9" name="Straight Arrow Connector 28"/>
            <p:cNvCxnSpPr>
              <a:stCxn id="25" idx="4"/>
              <a:endCxn id="27" idx="0"/>
            </p:cNvCxnSpPr>
            <p:nvPr/>
          </p:nvCxnSpPr>
          <p:spPr bwMode="auto">
            <a:xfrm flipH="1">
              <a:off x="6470421" y="2800104"/>
              <a:ext cx="7878" cy="19139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30" name="Straight Arrow Connector 29"/>
          <p:cNvCxnSpPr/>
          <p:nvPr/>
        </p:nvCxnSpPr>
        <p:spPr bwMode="auto">
          <a:xfrm flipH="1">
            <a:off x="6450465" y="3323430"/>
            <a:ext cx="36106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1" name="Rectangle 30"/>
          <p:cNvSpPr/>
          <p:nvPr/>
        </p:nvSpPr>
        <p:spPr bwMode="auto">
          <a:xfrm>
            <a:off x="3846658" y="3055959"/>
            <a:ext cx="1111957" cy="646331"/>
          </a:xfrm>
          <a:prstGeom prst="rect">
            <a:avLst/>
          </a:prstGeom>
          <a:ln>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spAutoFit/>
          </a:bodyPr>
          <a:lstStyle/>
          <a:p>
            <a:r>
              <a:rPr lang="en-US" sz="1200" dirty="0" smtClean="0">
                <a:solidFill>
                  <a:schemeClr val="bg1"/>
                </a:solidFill>
              </a:rPr>
              <a:t>Distributed </a:t>
            </a:r>
            <a:endParaRPr lang="en-US" sz="1200" dirty="0">
              <a:solidFill>
                <a:schemeClr val="bg1"/>
              </a:solidFill>
            </a:endParaRPr>
          </a:p>
          <a:p>
            <a:r>
              <a:rPr lang="en-US" sz="1200" dirty="0">
                <a:solidFill>
                  <a:schemeClr val="bg1"/>
                </a:solidFill>
              </a:rPr>
              <a:t>Workflow </a:t>
            </a:r>
          </a:p>
          <a:p>
            <a:r>
              <a:rPr lang="en-US" sz="1200" dirty="0" smtClean="0">
                <a:solidFill>
                  <a:schemeClr val="bg1"/>
                </a:solidFill>
              </a:rPr>
              <a:t>Orchestration</a:t>
            </a:r>
            <a:endParaRPr lang="en-US" sz="1200" dirty="0">
              <a:solidFill>
                <a:schemeClr val="bg1"/>
              </a:solidFill>
            </a:endParaRPr>
          </a:p>
        </p:txBody>
      </p:sp>
      <p:cxnSp>
        <p:nvCxnSpPr>
          <p:cNvPr id="32" name="Straight Arrow Connector 31"/>
          <p:cNvCxnSpPr/>
          <p:nvPr/>
        </p:nvCxnSpPr>
        <p:spPr bwMode="auto">
          <a:xfrm flipH="1">
            <a:off x="5035745" y="3356847"/>
            <a:ext cx="401078"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3" name="TextBox 32"/>
          <p:cNvSpPr txBox="1"/>
          <p:nvPr/>
        </p:nvSpPr>
        <p:spPr>
          <a:xfrm>
            <a:off x="7952079" y="1830018"/>
            <a:ext cx="1302412" cy="477054"/>
          </a:xfrm>
          <a:prstGeom prst="rect">
            <a:avLst/>
          </a:prstGeom>
          <a:noFill/>
          <a:ln>
            <a:noFill/>
          </a:ln>
        </p:spPr>
        <p:txBody>
          <a:bodyPr wrap="square" rtlCol="0">
            <a:spAutoFit/>
          </a:bodyPr>
          <a:lstStyle/>
          <a:p>
            <a:r>
              <a:rPr lang="en-US" sz="1000" dirty="0" smtClean="0"/>
              <a:t>Secure Push</a:t>
            </a:r>
          </a:p>
          <a:p>
            <a:r>
              <a:rPr lang="en-US" sz="1000" dirty="0" smtClean="0"/>
              <a:t>Interface</a:t>
            </a:r>
            <a:endParaRPr lang="en-US" sz="1000" dirty="0"/>
          </a:p>
        </p:txBody>
      </p:sp>
      <p:pic>
        <p:nvPicPr>
          <p:cNvPr id="34" name="Picture 33"/>
          <p:cNvPicPr>
            <a:picLocks noChangeAspect="1"/>
          </p:cNvPicPr>
          <p:nvPr/>
        </p:nvPicPr>
        <p:blipFill rotWithShape="1">
          <a:blip r:embed="rId5"/>
          <a:srcRect l="12125" t="25368" r="11437" b="14013"/>
          <a:stretch/>
        </p:blipFill>
        <p:spPr>
          <a:xfrm>
            <a:off x="3284261" y="1736228"/>
            <a:ext cx="547077" cy="382393"/>
          </a:xfrm>
          <a:prstGeom prst="rect">
            <a:avLst/>
          </a:prstGeom>
          <a:ln>
            <a:solidFill>
              <a:schemeClr val="tx1"/>
            </a:solidFill>
          </a:ln>
        </p:spPr>
      </p:pic>
      <p:sp>
        <p:nvSpPr>
          <p:cNvPr id="35" name="TextBox 34"/>
          <p:cNvSpPr txBox="1"/>
          <p:nvPr/>
        </p:nvSpPr>
        <p:spPr>
          <a:xfrm rot="5400000">
            <a:off x="7743376" y="3169110"/>
            <a:ext cx="1512046" cy="261610"/>
          </a:xfrm>
          <a:prstGeom prst="rect">
            <a:avLst/>
          </a:prstGeom>
          <a:noFill/>
          <a:ln>
            <a:noFill/>
          </a:ln>
        </p:spPr>
        <p:txBody>
          <a:bodyPr wrap="none" rtlCol="0">
            <a:spAutoFit/>
          </a:bodyPr>
          <a:lstStyle/>
          <a:p>
            <a:r>
              <a:rPr lang="en-US" sz="1100" dirty="0" smtClean="0"/>
              <a:t>Workflow Generation</a:t>
            </a:r>
            <a:endParaRPr lang="en-US" sz="1100" dirty="0"/>
          </a:p>
        </p:txBody>
      </p:sp>
      <p:sp>
        <p:nvSpPr>
          <p:cNvPr id="36" name="TextBox 35"/>
          <p:cNvSpPr txBox="1"/>
          <p:nvPr/>
        </p:nvSpPr>
        <p:spPr>
          <a:xfrm>
            <a:off x="397999" y="903304"/>
            <a:ext cx="2664987" cy="276999"/>
          </a:xfrm>
          <a:prstGeom prst="rect">
            <a:avLst/>
          </a:prstGeom>
          <a:noFill/>
          <a:ln>
            <a:solidFill>
              <a:srgbClr val="FFFFFF"/>
            </a:solidFill>
          </a:ln>
        </p:spPr>
        <p:txBody>
          <a:bodyPr wrap="none" rtlCol="0">
            <a:spAutoFit/>
          </a:bodyPr>
          <a:lstStyle/>
          <a:p>
            <a:r>
              <a:rPr lang="en-US" sz="1200" dirty="0" smtClean="0"/>
              <a:t>Interactive UI // Command Line SDK</a:t>
            </a:r>
            <a:endParaRPr lang="en-US" sz="1200" dirty="0"/>
          </a:p>
        </p:txBody>
      </p:sp>
      <p:grpSp>
        <p:nvGrpSpPr>
          <p:cNvPr id="37" name="Group 36"/>
          <p:cNvGrpSpPr/>
          <p:nvPr/>
        </p:nvGrpSpPr>
        <p:grpSpPr>
          <a:xfrm>
            <a:off x="1995836" y="2780332"/>
            <a:ext cx="1071444" cy="1108473"/>
            <a:chOff x="1285425" y="2695544"/>
            <a:chExt cx="1071444" cy="1108473"/>
          </a:xfrm>
          <a:solidFill>
            <a:schemeClr val="tx1">
              <a:lumMod val="65000"/>
              <a:lumOff val="35000"/>
            </a:schemeClr>
          </a:solidFill>
        </p:grpSpPr>
        <p:sp>
          <p:nvSpPr>
            <p:cNvPr id="38" name="Rounded Rectangle 37"/>
            <p:cNvSpPr/>
            <p:nvPr/>
          </p:nvSpPr>
          <p:spPr bwMode="auto">
            <a:xfrm>
              <a:off x="1285425" y="2695544"/>
              <a:ext cx="1071444" cy="1108473"/>
            </a:xfrm>
            <a:prstGeom prst="roundRect">
              <a:avLst/>
            </a:prstGeom>
            <a:grpFill/>
            <a:ln>
              <a:solidFill>
                <a:schemeClr val="tx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39" name="TextBox 38"/>
            <p:cNvSpPr txBox="1"/>
            <p:nvPr/>
          </p:nvSpPr>
          <p:spPr>
            <a:xfrm>
              <a:off x="1427274" y="2700244"/>
              <a:ext cx="819230" cy="738664"/>
            </a:xfrm>
            <a:prstGeom prst="rect">
              <a:avLst/>
            </a:prstGeom>
            <a:grpFill/>
            <a:ln>
              <a:noFill/>
            </a:ln>
          </p:spPr>
          <p:txBody>
            <a:bodyPr wrap="none" rtlCol="0">
              <a:spAutoFit/>
            </a:bodyPr>
            <a:lstStyle/>
            <a:p>
              <a:r>
                <a:rPr lang="en-US" sz="1200" dirty="0" smtClean="0">
                  <a:solidFill>
                    <a:schemeClr val="bg1"/>
                  </a:solidFill>
                </a:rPr>
                <a:t>Executor</a:t>
              </a:r>
            </a:p>
            <a:p>
              <a:endParaRPr lang="en-US" sz="1000" dirty="0" smtClean="0">
                <a:solidFill>
                  <a:schemeClr val="bg1"/>
                </a:solidFill>
              </a:endParaRPr>
            </a:p>
            <a:p>
              <a:r>
                <a:rPr lang="en-US" sz="1000" dirty="0" smtClean="0">
                  <a:solidFill>
                    <a:schemeClr val="bg1"/>
                  </a:solidFill>
                </a:rPr>
                <a:t>  Dynamic </a:t>
              </a:r>
            </a:p>
            <a:p>
              <a:r>
                <a:rPr lang="en-US" sz="1000" dirty="0" smtClean="0">
                  <a:solidFill>
                    <a:schemeClr val="bg1"/>
                  </a:solidFill>
                </a:rPr>
                <a:t>Scheduling</a:t>
              </a:r>
              <a:endParaRPr lang="en-US" sz="1000" dirty="0">
                <a:solidFill>
                  <a:schemeClr val="bg1"/>
                </a:solidFill>
              </a:endParaRPr>
            </a:p>
          </p:txBody>
        </p:sp>
        <p:sp>
          <p:nvSpPr>
            <p:cNvPr id="40" name="Rectangle 39"/>
            <p:cNvSpPr/>
            <p:nvPr/>
          </p:nvSpPr>
          <p:spPr bwMode="auto">
            <a:xfrm>
              <a:off x="1400190" y="3417667"/>
              <a:ext cx="842699" cy="263778"/>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1" name="TextBox 40"/>
            <p:cNvSpPr txBox="1"/>
            <p:nvPr/>
          </p:nvSpPr>
          <p:spPr>
            <a:xfrm>
              <a:off x="1351125" y="3394818"/>
              <a:ext cx="959235" cy="261610"/>
            </a:xfrm>
            <a:prstGeom prst="rect">
              <a:avLst/>
            </a:prstGeom>
            <a:grpFill/>
            <a:ln>
              <a:noFill/>
            </a:ln>
          </p:spPr>
          <p:txBody>
            <a:bodyPr wrap="none" rtlCol="0">
              <a:spAutoFit/>
            </a:bodyPr>
            <a:lstStyle/>
            <a:p>
              <a:r>
                <a:rPr lang="en-US" sz="1050" dirty="0" smtClean="0">
                  <a:solidFill>
                    <a:schemeClr val="bg1"/>
                  </a:solidFill>
                </a:rPr>
                <a:t>Local Storage</a:t>
              </a:r>
              <a:endParaRPr lang="en-US" sz="1050" dirty="0">
                <a:solidFill>
                  <a:schemeClr val="bg1"/>
                </a:solidFill>
              </a:endParaRPr>
            </a:p>
          </p:txBody>
        </p:sp>
      </p:grpSp>
      <p:sp>
        <p:nvSpPr>
          <p:cNvPr id="42" name="TextBox 41"/>
          <p:cNvSpPr txBox="1"/>
          <p:nvPr/>
        </p:nvSpPr>
        <p:spPr>
          <a:xfrm rot="16200000">
            <a:off x="103885" y="3169893"/>
            <a:ext cx="1382410" cy="276999"/>
          </a:xfrm>
          <a:prstGeom prst="rect">
            <a:avLst/>
          </a:prstGeom>
          <a:noFill/>
          <a:ln>
            <a:noFill/>
          </a:ln>
        </p:spPr>
        <p:txBody>
          <a:bodyPr wrap="none" rtlCol="0">
            <a:spAutoFit/>
          </a:bodyPr>
          <a:lstStyle/>
          <a:p>
            <a:r>
              <a:rPr lang="en-US" sz="1200" dirty="0" smtClean="0"/>
              <a:t>Execution Engine</a:t>
            </a:r>
            <a:endParaRPr lang="en-US" sz="1200" dirty="0"/>
          </a:p>
        </p:txBody>
      </p:sp>
      <p:sp>
        <p:nvSpPr>
          <p:cNvPr id="43" name="TextBox 42"/>
          <p:cNvSpPr txBox="1"/>
          <p:nvPr/>
        </p:nvSpPr>
        <p:spPr>
          <a:xfrm>
            <a:off x="1288463" y="2368970"/>
            <a:ext cx="1524219" cy="253916"/>
          </a:xfrm>
          <a:prstGeom prst="rect">
            <a:avLst/>
          </a:prstGeom>
          <a:noFill/>
          <a:ln>
            <a:noFill/>
          </a:ln>
        </p:spPr>
        <p:txBody>
          <a:bodyPr wrap="none" rtlCol="0">
            <a:spAutoFit/>
          </a:bodyPr>
          <a:lstStyle/>
          <a:p>
            <a:r>
              <a:rPr lang="en-US" sz="1050" dirty="0" smtClean="0"/>
              <a:t>Executor Nodes / VMs</a:t>
            </a:r>
            <a:endParaRPr lang="en-US" sz="1050" dirty="0"/>
          </a:p>
        </p:txBody>
      </p:sp>
      <p:cxnSp>
        <p:nvCxnSpPr>
          <p:cNvPr id="44" name="Straight Arrow Connector 43"/>
          <p:cNvCxnSpPr/>
          <p:nvPr/>
        </p:nvCxnSpPr>
        <p:spPr bwMode="auto">
          <a:xfrm flipH="1" flipV="1">
            <a:off x="3181822" y="3478127"/>
            <a:ext cx="547077" cy="1896"/>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45" name="Straight Arrow Connector 44"/>
          <p:cNvCxnSpPr/>
          <p:nvPr/>
        </p:nvCxnSpPr>
        <p:spPr bwMode="auto">
          <a:xfrm flipH="1" flipV="1">
            <a:off x="3181822" y="3320700"/>
            <a:ext cx="547077" cy="1896"/>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46" name="Straight Arrow Connector 45"/>
          <p:cNvCxnSpPr/>
          <p:nvPr/>
        </p:nvCxnSpPr>
        <p:spPr bwMode="auto">
          <a:xfrm flipH="1" flipV="1">
            <a:off x="3181822" y="3636786"/>
            <a:ext cx="547077" cy="1896"/>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47" name="Straight Arrow Connector 46"/>
          <p:cNvCxnSpPr/>
          <p:nvPr/>
        </p:nvCxnSpPr>
        <p:spPr bwMode="auto">
          <a:xfrm flipH="1" flipV="1">
            <a:off x="3181822" y="3177685"/>
            <a:ext cx="547077" cy="1896"/>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sp>
        <p:nvSpPr>
          <p:cNvPr id="48" name="Rectangle 47"/>
          <p:cNvSpPr/>
          <p:nvPr/>
        </p:nvSpPr>
        <p:spPr bwMode="auto">
          <a:xfrm>
            <a:off x="612757" y="4329250"/>
            <a:ext cx="7825380" cy="356050"/>
          </a:xfrm>
          <a:prstGeom prst="rect">
            <a:avLst/>
          </a:prstGeom>
          <a:solidFill>
            <a:srgbClr val="59595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9" name="TextBox 48"/>
          <p:cNvSpPr txBox="1"/>
          <p:nvPr/>
        </p:nvSpPr>
        <p:spPr>
          <a:xfrm>
            <a:off x="3258739" y="4385234"/>
            <a:ext cx="2541212" cy="253916"/>
          </a:xfrm>
          <a:prstGeom prst="rect">
            <a:avLst/>
          </a:prstGeom>
          <a:noFill/>
          <a:ln>
            <a:noFill/>
          </a:ln>
        </p:spPr>
        <p:txBody>
          <a:bodyPr wrap="none" rtlCol="0">
            <a:spAutoFit/>
          </a:bodyPr>
          <a:lstStyle/>
          <a:p>
            <a:r>
              <a:rPr lang="en-US" sz="1050" b="1" dirty="0" smtClean="0">
                <a:solidFill>
                  <a:srgbClr val="FFFFFF"/>
                </a:solidFill>
              </a:rPr>
              <a:t>Network Storage – </a:t>
            </a:r>
            <a:r>
              <a:rPr lang="en-US" sz="1050" b="1" dirty="0" err="1" smtClean="0">
                <a:solidFill>
                  <a:srgbClr val="FFFFFF"/>
                </a:solidFill>
              </a:rPr>
              <a:t>Input/Output</a:t>
            </a:r>
            <a:r>
              <a:rPr lang="en-US" sz="1050" b="1" dirty="0" smtClean="0">
                <a:solidFill>
                  <a:srgbClr val="FFFFFF"/>
                </a:solidFill>
              </a:rPr>
              <a:t> Data</a:t>
            </a:r>
            <a:endParaRPr lang="en-US" sz="1050" b="1" dirty="0">
              <a:solidFill>
                <a:srgbClr val="FFFFFF"/>
              </a:solidFill>
            </a:endParaRPr>
          </a:p>
        </p:txBody>
      </p:sp>
      <p:cxnSp>
        <p:nvCxnSpPr>
          <p:cNvPr id="50" name="Straight Arrow Connector 49"/>
          <p:cNvCxnSpPr/>
          <p:nvPr/>
        </p:nvCxnSpPr>
        <p:spPr bwMode="auto">
          <a:xfrm flipH="1">
            <a:off x="2415388" y="3918929"/>
            <a:ext cx="1" cy="374081"/>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51" name="Straight Arrow Connector 50"/>
          <p:cNvCxnSpPr/>
          <p:nvPr/>
        </p:nvCxnSpPr>
        <p:spPr bwMode="auto">
          <a:xfrm flipH="1">
            <a:off x="2238573" y="3923719"/>
            <a:ext cx="1" cy="374081"/>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52" name="Straight Arrow Connector 51"/>
          <p:cNvCxnSpPr/>
          <p:nvPr/>
        </p:nvCxnSpPr>
        <p:spPr bwMode="auto">
          <a:xfrm flipH="1">
            <a:off x="2057324" y="3928573"/>
            <a:ext cx="1" cy="374081"/>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53" name="Straight Arrow Connector 52"/>
          <p:cNvCxnSpPr/>
          <p:nvPr/>
        </p:nvCxnSpPr>
        <p:spPr bwMode="auto">
          <a:xfrm flipH="1">
            <a:off x="1874427" y="3935146"/>
            <a:ext cx="1" cy="374081"/>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sp>
        <p:nvSpPr>
          <p:cNvPr id="54" name="Rectangle 53"/>
          <p:cNvSpPr/>
          <p:nvPr/>
        </p:nvSpPr>
        <p:spPr>
          <a:xfrm>
            <a:off x="6405039" y="2905952"/>
            <a:ext cx="882686" cy="430887"/>
          </a:xfrm>
          <a:prstGeom prst="rect">
            <a:avLst/>
          </a:prstGeom>
          <a:ln>
            <a:noFill/>
          </a:ln>
        </p:spPr>
        <p:txBody>
          <a:bodyPr wrap="none">
            <a:spAutoFit/>
          </a:bodyPr>
          <a:lstStyle/>
          <a:p>
            <a:r>
              <a:rPr lang="en-US" sz="1050" dirty="0" smtClean="0"/>
              <a:t>Static</a:t>
            </a:r>
          </a:p>
          <a:p>
            <a:r>
              <a:rPr lang="en-US" sz="1050" dirty="0" smtClean="0"/>
              <a:t>Scheduling</a:t>
            </a:r>
            <a:endParaRPr lang="en-US" sz="1050" dirty="0"/>
          </a:p>
        </p:txBody>
      </p:sp>
      <p:sp>
        <p:nvSpPr>
          <p:cNvPr id="55" name="Rectangle 54"/>
          <p:cNvSpPr/>
          <p:nvPr/>
        </p:nvSpPr>
        <p:spPr>
          <a:xfrm>
            <a:off x="7352796" y="2778421"/>
            <a:ext cx="891515" cy="276999"/>
          </a:xfrm>
          <a:prstGeom prst="rect">
            <a:avLst/>
          </a:prstGeom>
          <a:ln>
            <a:noFill/>
          </a:ln>
        </p:spPr>
        <p:txBody>
          <a:bodyPr wrap="none">
            <a:spAutoFit/>
          </a:bodyPr>
          <a:lstStyle/>
          <a:p>
            <a:r>
              <a:rPr lang="en-US" sz="1200" dirty="0" smtClean="0"/>
              <a:t>Workflows </a:t>
            </a:r>
            <a:endParaRPr lang="en-US" sz="1200" dirty="0"/>
          </a:p>
        </p:txBody>
      </p:sp>
      <p:sp>
        <p:nvSpPr>
          <p:cNvPr id="56" name="Rectangle 55"/>
          <p:cNvSpPr/>
          <p:nvPr/>
        </p:nvSpPr>
        <p:spPr>
          <a:xfrm>
            <a:off x="7505196" y="3160443"/>
            <a:ext cx="543914" cy="276999"/>
          </a:xfrm>
          <a:prstGeom prst="rect">
            <a:avLst/>
          </a:prstGeom>
          <a:ln>
            <a:noFill/>
          </a:ln>
        </p:spPr>
        <p:txBody>
          <a:bodyPr wrap="none">
            <a:spAutoFit/>
          </a:bodyPr>
          <a:lstStyle/>
          <a:p>
            <a:r>
              <a:rPr lang="en-US" sz="1200" dirty="0" smtClean="0"/>
              <a:t>Tools</a:t>
            </a:r>
            <a:endParaRPr lang="en-US" sz="1200" dirty="0"/>
          </a:p>
        </p:txBody>
      </p:sp>
      <p:sp>
        <p:nvSpPr>
          <p:cNvPr id="57" name="Rectangle 56"/>
          <p:cNvSpPr/>
          <p:nvPr/>
        </p:nvSpPr>
        <p:spPr>
          <a:xfrm>
            <a:off x="7374066" y="3545974"/>
            <a:ext cx="971465" cy="276999"/>
          </a:xfrm>
          <a:prstGeom prst="rect">
            <a:avLst/>
          </a:prstGeom>
          <a:solidFill>
            <a:schemeClr val="accent1">
              <a:lumMod val="60000"/>
              <a:lumOff val="40000"/>
            </a:schemeClr>
          </a:solidFill>
          <a:ln>
            <a:noFill/>
          </a:ln>
        </p:spPr>
        <p:txBody>
          <a:bodyPr wrap="none">
            <a:spAutoFit/>
          </a:bodyPr>
          <a:lstStyle/>
          <a:p>
            <a:r>
              <a:rPr lang="en-US" sz="1200" dirty="0" smtClean="0"/>
              <a:t>Commands</a:t>
            </a:r>
            <a:endParaRPr lang="en-US" sz="1200" dirty="0"/>
          </a:p>
        </p:txBody>
      </p:sp>
      <p:pic>
        <p:nvPicPr>
          <p:cNvPr id="62" name="Picture 61" descr="Screen Shot 2014-10-18 at 4.46.2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213" y="284215"/>
            <a:ext cx="1730714" cy="336160"/>
          </a:xfrm>
          <a:prstGeom prst="rect">
            <a:avLst/>
          </a:prstGeom>
          <a:ln>
            <a:noFill/>
          </a:ln>
        </p:spPr>
      </p:pic>
    </p:spTree>
    <p:extLst>
      <p:ext uri="{BB962C8B-B14F-4D97-AF65-F5344CB8AC3E}">
        <p14:creationId xmlns:p14="http://schemas.microsoft.com/office/powerpoint/2010/main" val="4919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3279" y="106663"/>
            <a:ext cx="6742854" cy="554260"/>
          </a:xfrm>
        </p:spPr>
        <p:txBody>
          <a:bodyPr/>
          <a:lstStyle/>
          <a:p>
            <a:r>
              <a:rPr lang="en-US" dirty="0" smtClean="0"/>
              <a:t>Annotation, Analytics, Intelligence Module</a:t>
            </a:r>
            <a:endParaRPr lang="en-US" dirty="0"/>
          </a:p>
        </p:txBody>
      </p:sp>
      <p:sp>
        <p:nvSpPr>
          <p:cNvPr id="5" name="Slide Number Placeholder 4"/>
          <p:cNvSpPr>
            <a:spLocks noGrp="1"/>
          </p:cNvSpPr>
          <p:nvPr>
            <p:ph type="sldNum" sz="quarter" idx="14"/>
          </p:nvPr>
        </p:nvSpPr>
        <p:spPr/>
        <p:txBody>
          <a:bodyPr/>
          <a:lstStyle/>
          <a:p>
            <a:fld id="{20728181-D7E3-854D-BE35-EC383F3ED330}" type="slidenum">
              <a:rPr lang="en-US" smtClean="0"/>
              <a:pPr/>
              <a:t>11</a:t>
            </a:fld>
            <a:endParaRPr lang="en-US" dirty="0"/>
          </a:p>
        </p:txBody>
      </p:sp>
      <p:sp>
        <p:nvSpPr>
          <p:cNvPr id="4" name="Rectangle 3"/>
          <p:cNvSpPr/>
          <p:nvPr/>
        </p:nvSpPr>
        <p:spPr bwMode="auto">
          <a:xfrm>
            <a:off x="5237843" y="1577496"/>
            <a:ext cx="3581400" cy="1863517"/>
          </a:xfrm>
          <a:prstGeom prst="rect">
            <a:avLst/>
          </a:prstGeom>
          <a:solidFill>
            <a:srgbClr val="FFFFFF"/>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6" name="Rectangle 5"/>
          <p:cNvSpPr/>
          <p:nvPr/>
        </p:nvSpPr>
        <p:spPr bwMode="auto">
          <a:xfrm>
            <a:off x="1631787" y="1617463"/>
            <a:ext cx="3448203" cy="1863517"/>
          </a:xfrm>
          <a:prstGeom prst="rect">
            <a:avLst/>
          </a:prstGeom>
          <a:solidFill>
            <a:schemeClr val="accent6">
              <a:lumMod val="20000"/>
              <a:lumOff val="80000"/>
            </a:schemeClr>
          </a:solidFill>
          <a:ln w="9525"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7" name="TextBox 6"/>
          <p:cNvSpPr txBox="1"/>
          <p:nvPr/>
        </p:nvSpPr>
        <p:spPr>
          <a:xfrm>
            <a:off x="1804261" y="1215505"/>
            <a:ext cx="2730172" cy="307777"/>
          </a:xfrm>
          <a:prstGeom prst="rect">
            <a:avLst/>
          </a:prstGeom>
          <a:noFill/>
        </p:spPr>
        <p:txBody>
          <a:bodyPr wrap="none" rtlCol="0">
            <a:spAutoFit/>
          </a:bodyPr>
          <a:lstStyle/>
          <a:p>
            <a:r>
              <a:rPr lang="en-US" sz="1400" dirty="0" smtClean="0"/>
              <a:t>Annotation and Indexing Engine</a:t>
            </a:r>
            <a:endParaRPr lang="en-US" sz="1400" dirty="0"/>
          </a:p>
        </p:txBody>
      </p:sp>
      <p:sp>
        <p:nvSpPr>
          <p:cNvPr id="8" name="TextBox 7"/>
          <p:cNvSpPr txBox="1"/>
          <p:nvPr/>
        </p:nvSpPr>
        <p:spPr>
          <a:xfrm>
            <a:off x="1042548" y="2247260"/>
            <a:ext cx="518091" cy="392415"/>
          </a:xfrm>
          <a:prstGeom prst="rect">
            <a:avLst/>
          </a:prstGeom>
          <a:noFill/>
        </p:spPr>
        <p:txBody>
          <a:bodyPr wrap="none" rtlCol="0">
            <a:spAutoFit/>
          </a:bodyPr>
          <a:lstStyle/>
          <a:p>
            <a:pPr algn="ctr"/>
            <a:r>
              <a:rPr lang="en-US" sz="1050" b="1" dirty="0" smtClean="0"/>
              <a:t>Input</a:t>
            </a:r>
          </a:p>
          <a:p>
            <a:pPr algn="ctr"/>
            <a:r>
              <a:rPr lang="en-US" sz="900" i="1" dirty="0" smtClean="0"/>
              <a:t>VCF</a:t>
            </a:r>
            <a:endParaRPr lang="en-US" sz="900" dirty="0"/>
          </a:p>
        </p:txBody>
      </p:sp>
      <p:sp>
        <p:nvSpPr>
          <p:cNvPr id="9" name="Rectangle 8"/>
          <p:cNvSpPr/>
          <p:nvPr/>
        </p:nvSpPr>
        <p:spPr bwMode="auto">
          <a:xfrm>
            <a:off x="293851" y="2509255"/>
            <a:ext cx="739761" cy="220061"/>
          </a:xfrm>
          <a:prstGeom prst="rect">
            <a:avLst/>
          </a:prstGeom>
          <a:solidFill>
            <a:schemeClr val="accent6">
              <a:lumMod val="20000"/>
              <a:lumOff val="80000"/>
            </a:schemeClr>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700" b="0" i="0" u="none" strike="noStrike" cap="none" normalizeH="0" baseline="0" dirty="0" smtClean="0">
                <a:ln>
                  <a:noFill/>
                </a:ln>
                <a:solidFill>
                  <a:schemeClr val="tx1"/>
                </a:solidFill>
                <a:effectLst/>
                <a:latin typeface="Arial" charset="0"/>
              </a:rPr>
              <a:t>UI/CMD</a:t>
            </a:r>
            <a:endParaRPr kumimoji="0" lang="en-US" sz="1200" b="0" i="0" u="none" strike="noStrike" cap="none" normalizeH="0" baseline="0" dirty="0">
              <a:ln>
                <a:noFill/>
              </a:ln>
              <a:solidFill>
                <a:schemeClr val="tx1"/>
              </a:solidFill>
              <a:effectLst/>
              <a:latin typeface="Arial" charset="0"/>
            </a:endParaRPr>
          </a:p>
        </p:txBody>
      </p:sp>
      <p:sp>
        <p:nvSpPr>
          <p:cNvPr id="10" name="Rounded Rectangle 9"/>
          <p:cNvSpPr/>
          <p:nvPr/>
        </p:nvSpPr>
        <p:spPr bwMode="auto">
          <a:xfrm>
            <a:off x="1631787" y="3965749"/>
            <a:ext cx="7187456" cy="557805"/>
          </a:xfrm>
          <a:prstGeom prst="roundRect">
            <a:avLst>
              <a:gd name="adj" fmla="val 6982"/>
            </a:avLst>
          </a:prstGeom>
          <a:solidFill>
            <a:srgbClr val="FFFFFF"/>
          </a:solidFill>
          <a:ln w="9525" cap="flat" cmpd="sng" algn="ctr">
            <a:solidFill>
              <a:srgbClr val="95A6A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11" name="Up-Down Arrow 10"/>
          <p:cNvSpPr/>
          <p:nvPr/>
        </p:nvSpPr>
        <p:spPr bwMode="auto">
          <a:xfrm>
            <a:off x="6047430" y="3422907"/>
            <a:ext cx="271160" cy="471057"/>
          </a:xfrm>
          <a:prstGeom prst="upDownArrow">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2295093" y="1786745"/>
            <a:ext cx="2203441" cy="521114"/>
          </a:xfrm>
          <a:prstGeom prst="rect">
            <a:avLst/>
          </a:prstGeom>
        </p:spPr>
      </p:pic>
      <p:sp>
        <p:nvSpPr>
          <p:cNvPr id="13" name="Rectangle 12"/>
          <p:cNvSpPr/>
          <p:nvPr/>
        </p:nvSpPr>
        <p:spPr bwMode="auto">
          <a:xfrm>
            <a:off x="2531798" y="4034954"/>
            <a:ext cx="701271" cy="408934"/>
          </a:xfrm>
          <a:prstGeom prst="rect">
            <a:avLst/>
          </a:prstGeom>
          <a:solidFill>
            <a:srgbClr val="D5DBDD"/>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14" name="Rectangle 13"/>
          <p:cNvSpPr/>
          <p:nvPr/>
        </p:nvSpPr>
        <p:spPr>
          <a:xfrm>
            <a:off x="2454957" y="4090467"/>
            <a:ext cx="852714" cy="311624"/>
          </a:xfrm>
          <a:prstGeom prst="rect">
            <a:avLst/>
          </a:prstGeom>
        </p:spPr>
        <p:txBody>
          <a:bodyPr wrap="square">
            <a:spAutoFit/>
          </a:bodyPr>
          <a:lstStyle/>
          <a:p>
            <a:pPr algn="ctr" defTabSz="914400" fontAlgn="base">
              <a:lnSpc>
                <a:spcPct val="50000"/>
              </a:lnSpc>
              <a:spcBef>
                <a:spcPct val="50000"/>
              </a:spcBef>
              <a:spcAft>
                <a:spcPct val="0"/>
              </a:spcAft>
            </a:pPr>
            <a:r>
              <a:rPr lang="en-US" sz="900" dirty="0">
                <a:latin typeface="Arial" charset="0"/>
              </a:rPr>
              <a:t>Clinical </a:t>
            </a:r>
          </a:p>
          <a:p>
            <a:pPr algn="ctr" defTabSz="914400" fontAlgn="base">
              <a:lnSpc>
                <a:spcPct val="50000"/>
              </a:lnSpc>
              <a:spcBef>
                <a:spcPct val="50000"/>
              </a:spcBef>
              <a:spcAft>
                <a:spcPct val="0"/>
              </a:spcAft>
            </a:pPr>
            <a:r>
              <a:rPr lang="en-US" sz="900" dirty="0">
                <a:latin typeface="Arial" charset="0"/>
              </a:rPr>
              <a:t>Annotations</a:t>
            </a:r>
          </a:p>
        </p:txBody>
      </p:sp>
      <p:sp>
        <p:nvSpPr>
          <p:cNvPr id="15" name="Rectangle 14"/>
          <p:cNvSpPr/>
          <p:nvPr/>
        </p:nvSpPr>
        <p:spPr bwMode="auto">
          <a:xfrm>
            <a:off x="1767977" y="4034954"/>
            <a:ext cx="701271" cy="408934"/>
          </a:xfrm>
          <a:prstGeom prst="rect">
            <a:avLst/>
          </a:prstGeom>
          <a:solidFill>
            <a:srgbClr val="D5DBDD"/>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16" name="Rectangle 15"/>
          <p:cNvSpPr/>
          <p:nvPr/>
        </p:nvSpPr>
        <p:spPr>
          <a:xfrm>
            <a:off x="1691136" y="4090467"/>
            <a:ext cx="852714" cy="311624"/>
          </a:xfrm>
          <a:prstGeom prst="rect">
            <a:avLst/>
          </a:prstGeom>
        </p:spPr>
        <p:txBody>
          <a:bodyPr wrap="square">
            <a:spAutoFit/>
          </a:bodyPr>
          <a:lstStyle/>
          <a:p>
            <a:pPr algn="ctr" defTabSz="914400" fontAlgn="base">
              <a:lnSpc>
                <a:spcPct val="50000"/>
              </a:lnSpc>
              <a:spcBef>
                <a:spcPct val="50000"/>
              </a:spcBef>
              <a:spcAft>
                <a:spcPct val="0"/>
              </a:spcAft>
            </a:pPr>
            <a:r>
              <a:rPr lang="en-US" sz="900" dirty="0" smtClean="0">
                <a:latin typeface="Arial" charset="0"/>
              </a:rPr>
              <a:t>Genomic </a:t>
            </a:r>
          </a:p>
          <a:p>
            <a:pPr algn="ctr" defTabSz="914400" fontAlgn="base">
              <a:lnSpc>
                <a:spcPct val="50000"/>
              </a:lnSpc>
              <a:spcBef>
                <a:spcPct val="50000"/>
              </a:spcBef>
              <a:spcAft>
                <a:spcPct val="0"/>
              </a:spcAft>
            </a:pPr>
            <a:r>
              <a:rPr lang="en-US" sz="900" dirty="0" smtClean="0">
                <a:latin typeface="Arial" charset="0"/>
              </a:rPr>
              <a:t>Context</a:t>
            </a:r>
            <a:endParaRPr lang="en-US" sz="900" dirty="0">
              <a:latin typeface="Arial" charset="0"/>
            </a:endParaRPr>
          </a:p>
        </p:txBody>
      </p:sp>
      <p:sp>
        <p:nvSpPr>
          <p:cNvPr id="17" name="Rectangle 16"/>
          <p:cNvSpPr/>
          <p:nvPr/>
        </p:nvSpPr>
        <p:spPr bwMode="auto">
          <a:xfrm>
            <a:off x="3306814" y="4034954"/>
            <a:ext cx="701271" cy="408934"/>
          </a:xfrm>
          <a:prstGeom prst="rect">
            <a:avLst/>
          </a:prstGeom>
          <a:solidFill>
            <a:srgbClr val="D5DBDD"/>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18" name="Rectangle 17"/>
          <p:cNvSpPr/>
          <p:nvPr/>
        </p:nvSpPr>
        <p:spPr>
          <a:xfrm>
            <a:off x="3229973" y="4090467"/>
            <a:ext cx="852714" cy="311624"/>
          </a:xfrm>
          <a:prstGeom prst="rect">
            <a:avLst/>
          </a:prstGeom>
        </p:spPr>
        <p:txBody>
          <a:bodyPr wrap="square">
            <a:spAutoFit/>
          </a:bodyPr>
          <a:lstStyle/>
          <a:p>
            <a:pPr algn="ctr" defTabSz="914400" fontAlgn="base">
              <a:lnSpc>
                <a:spcPct val="50000"/>
              </a:lnSpc>
              <a:spcBef>
                <a:spcPct val="50000"/>
              </a:spcBef>
              <a:spcAft>
                <a:spcPct val="0"/>
              </a:spcAft>
            </a:pPr>
            <a:r>
              <a:rPr lang="en-US" sz="900" dirty="0" smtClean="0">
                <a:latin typeface="Arial" charset="0"/>
              </a:rPr>
              <a:t>Prediction </a:t>
            </a:r>
          </a:p>
          <a:p>
            <a:pPr algn="ctr" defTabSz="914400" fontAlgn="base">
              <a:lnSpc>
                <a:spcPct val="50000"/>
              </a:lnSpc>
              <a:spcBef>
                <a:spcPct val="50000"/>
              </a:spcBef>
              <a:spcAft>
                <a:spcPct val="0"/>
              </a:spcAft>
            </a:pPr>
            <a:r>
              <a:rPr lang="en-US" sz="900" dirty="0" err="1" smtClean="0">
                <a:latin typeface="Arial" charset="0"/>
              </a:rPr>
              <a:t>Func</a:t>
            </a:r>
            <a:r>
              <a:rPr lang="en-US" sz="900" dirty="0">
                <a:latin typeface="Arial" charset="0"/>
              </a:rPr>
              <a:t>.</a:t>
            </a:r>
            <a:r>
              <a:rPr lang="en-US" sz="900" dirty="0" smtClean="0">
                <a:latin typeface="Arial" charset="0"/>
              </a:rPr>
              <a:t> Impact</a:t>
            </a:r>
            <a:endParaRPr lang="en-US" sz="900" dirty="0">
              <a:latin typeface="Arial" charset="0"/>
            </a:endParaRPr>
          </a:p>
        </p:txBody>
      </p:sp>
      <p:sp>
        <p:nvSpPr>
          <p:cNvPr id="19" name="Rectangle 18"/>
          <p:cNvSpPr/>
          <p:nvPr/>
        </p:nvSpPr>
        <p:spPr bwMode="auto">
          <a:xfrm>
            <a:off x="4086960" y="4031542"/>
            <a:ext cx="701271" cy="408934"/>
          </a:xfrm>
          <a:prstGeom prst="rect">
            <a:avLst/>
          </a:prstGeom>
          <a:solidFill>
            <a:srgbClr val="D5DBDD"/>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20" name="Rectangle 19"/>
          <p:cNvSpPr/>
          <p:nvPr/>
        </p:nvSpPr>
        <p:spPr>
          <a:xfrm>
            <a:off x="4010119" y="4087055"/>
            <a:ext cx="852714" cy="311624"/>
          </a:xfrm>
          <a:prstGeom prst="rect">
            <a:avLst/>
          </a:prstGeom>
        </p:spPr>
        <p:txBody>
          <a:bodyPr wrap="square">
            <a:spAutoFit/>
          </a:bodyPr>
          <a:lstStyle/>
          <a:p>
            <a:pPr algn="ctr" defTabSz="914400" fontAlgn="base">
              <a:lnSpc>
                <a:spcPct val="50000"/>
              </a:lnSpc>
              <a:spcBef>
                <a:spcPct val="50000"/>
              </a:spcBef>
              <a:spcAft>
                <a:spcPct val="0"/>
              </a:spcAft>
            </a:pPr>
            <a:r>
              <a:rPr lang="en-US" sz="900" dirty="0" smtClean="0">
                <a:latin typeface="Arial" charset="0"/>
              </a:rPr>
              <a:t>Population</a:t>
            </a:r>
          </a:p>
          <a:p>
            <a:pPr algn="ctr" defTabSz="914400" fontAlgn="base">
              <a:lnSpc>
                <a:spcPct val="50000"/>
              </a:lnSpc>
              <a:spcBef>
                <a:spcPct val="50000"/>
              </a:spcBef>
              <a:spcAft>
                <a:spcPct val="0"/>
              </a:spcAft>
            </a:pPr>
            <a:r>
              <a:rPr lang="en-US" sz="900" dirty="0" smtClean="0">
                <a:latin typeface="Arial" charset="0"/>
              </a:rPr>
              <a:t>Frequency</a:t>
            </a:r>
            <a:endParaRPr lang="en-US" sz="900" dirty="0">
              <a:latin typeface="Arial" charset="0"/>
            </a:endParaRPr>
          </a:p>
        </p:txBody>
      </p:sp>
      <p:sp>
        <p:nvSpPr>
          <p:cNvPr id="21" name="Rounded Rectangle 20"/>
          <p:cNvSpPr/>
          <p:nvPr/>
        </p:nvSpPr>
        <p:spPr bwMode="auto">
          <a:xfrm>
            <a:off x="1686467" y="2459072"/>
            <a:ext cx="1072078" cy="500795"/>
          </a:xfrm>
          <a:prstGeom prst="roundRect">
            <a:avLst/>
          </a:prstGeom>
          <a:solidFill>
            <a:srgbClr val="FFFFFF"/>
          </a:solidFill>
          <a:ln w="9525" cap="flat" cmpd="sng" algn="ctr">
            <a:solidFill>
              <a:srgbClr val="4B505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2" name="Rectangle 21"/>
          <p:cNvSpPr/>
          <p:nvPr/>
        </p:nvSpPr>
        <p:spPr>
          <a:xfrm>
            <a:off x="1587367" y="2494072"/>
            <a:ext cx="1259854" cy="400110"/>
          </a:xfrm>
          <a:prstGeom prst="rect">
            <a:avLst/>
          </a:prstGeom>
        </p:spPr>
        <p:txBody>
          <a:bodyPr wrap="square">
            <a:spAutoFit/>
          </a:bodyPr>
          <a:lstStyle/>
          <a:p>
            <a:pPr algn="ctr" defTabSz="914400" fontAlgn="base">
              <a:spcBef>
                <a:spcPct val="50000"/>
              </a:spcBef>
              <a:spcAft>
                <a:spcPct val="0"/>
              </a:spcAft>
            </a:pPr>
            <a:r>
              <a:rPr lang="en-US" sz="800" dirty="0" smtClean="0">
                <a:latin typeface="Arial" charset="0"/>
              </a:rPr>
              <a:t>Distributed Execution</a:t>
            </a:r>
          </a:p>
          <a:p>
            <a:pPr algn="ctr" defTabSz="914400" fontAlgn="base">
              <a:spcBef>
                <a:spcPct val="50000"/>
              </a:spcBef>
              <a:spcAft>
                <a:spcPct val="0"/>
              </a:spcAft>
            </a:pPr>
            <a:r>
              <a:rPr lang="en-US" sz="800" dirty="0">
                <a:latin typeface="Arial" charset="0"/>
              </a:rPr>
              <a:t>F</a:t>
            </a:r>
            <a:r>
              <a:rPr lang="en-US" sz="800" dirty="0" smtClean="0">
                <a:latin typeface="Arial" charset="0"/>
              </a:rPr>
              <a:t>ramework</a:t>
            </a:r>
          </a:p>
        </p:txBody>
      </p:sp>
      <p:sp>
        <p:nvSpPr>
          <p:cNvPr id="23" name="Rounded Rectangle 22"/>
          <p:cNvSpPr/>
          <p:nvPr/>
        </p:nvSpPr>
        <p:spPr bwMode="auto">
          <a:xfrm>
            <a:off x="2808038" y="2456102"/>
            <a:ext cx="1072078" cy="500795"/>
          </a:xfrm>
          <a:prstGeom prst="roundRect">
            <a:avLst/>
          </a:prstGeom>
          <a:solidFill>
            <a:srgbClr val="FFFFFF"/>
          </a:solidFill>
          <a:ln w="9525" cap="flat" cmpd="sng" algn="ctr">
            <a:solidFill>
              <a:srgbClr val="4B505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4" name="Rectangle 23"/>
          <p:cNvSpPr/>
          <p:nvPr/>
        </p:nvSpPr>
        <p:spPr>
          <a:xfrm>
            <a:off x="2681725" y="2491102"/>
            <a:ext cx="1259854" cy="400110"/>
          </a:xfrm>
          <a:prstGeom prst="rect">
            <a:avLst/>
          </a:prstGeom>
        </p:spPr>
        <p:txBody>
          <a:bodyPr wrap="square">
            <a:spAutoFit/>
          </a:bodyPr>
          <a:lstStyle/>
          <a:p>
            <a:pPr algn="ctr" defTabSz="914400" fontAlgn="base">
              <a:spcBef>
                <a:spcPct val="50000"/>
              </a:spcBef>
              <a:spcAft>
                <a:spcPct val="0"/>
              </a:spcAft>
            </a:pPr>
            <a:r>
              <a:rPr lang="en-US" sz="800" dirty="0" smtClean="0">
                <a:latin typeface="Arial" charset="0"/>
              </a:rPr>
              <a:t>Annotation</a:t>
            </a:r>
          </a:p>
          <a:p>
            <a:pPr algn="ctr" defTabSz="914400" fontAlgn="base">
              <a:spcBef>
                <a:spcPct val="50000"/>
              </a:spcBef>
              <a:spcAft>
                <a:spcPct val="0"/>
              </a:spcAft>
            </a:pPr>
            <a:r>
              <a:rPr lang="en-US" sz="800" dirty="0" smtClean="0">
                <a:latin typeface="Arial" charset="0"/>
              </a:rPr>
              <a:t>(Join static DBs) </a:t>
            </a:r>
            <a:endParaRPr lang="en-US" sz="800" dirty="0">
              <a:latin typeface="Arial" charset="0"/>
            </a:endParaRPr>
          </a:p>
        </p:txBody>
      </p:sp>
      <p:sp>
        <p:nvSpPr>
          <p:cNvPr id="25" name="Up Arrow 24"/>
          <p:cNvSpPr/>
          <p:nvPr/>
        </p:nvSpPr>
        <p:spPr bwMode="auto">
          <a:xfrm>
            <a:off x="2121746" y="3398003"/>
            <a:ext cx="137032" cy="533920"/>
          </a:xfrm>
          <a:prstGeom prst="upArrow">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6" name="Up Arrow 25"/>
          <p:cNvSpPr/>
          <p:nvPr/>
        </p:nvSpPr>
        <p:spPr bwMode="auto">
          <a:xfrm>
            <a:off x="4315934" y="3390283"/>
            <a:ext cx="137032" cy="533920"/>
          </a:xfrm>
          <a:prstGeom prst="upArrow">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7" name="Up Arrow 26"/>
          <p:cNvSpPr/>
          <p:nvPr/>
        </p:nvSpPr>
        <p:spPr bwMode="auto">
          <a:xfrm>
            <a:off x="3577550" y="3403841"/>
            <a:ext cx="137032" cy="533920"/>
          </a:xfrm>
          <a:prstGeom prst="upArrow">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8" name="Up Arrow 27"/>
          <p:cNvSpPr/>
          <p:nvPr/>
        </p:nvSpPr>
        <p:spPr bwMode="auto">
          <a:xfrm>
            <a:off x="2796660" y="3390775"/>
            <a:ext cx="137032" cy="533920"/>
          </a:xfrm>
          <a:prstGeom prst="upArrow">
            <a:avLst/>
          </a:pr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9" name="Rounded Rectangle 28"/>
          <p:cNvSpPr/>
          <p:nvPr/>
        </p:nvSpPr>
        <p:spPr bwMode="auto">
          <a:xfrm>
            <a:off x="3931551" y="2455009"/>
            <a:ext cx="1072079" cy="500795"/>
          </a:xfrm>
          <a:prstGeom prst="roundRect">
            <a:avLst/>
          </a:prstGeom>
          <a:solidFill>
            <a:srgbClr val="FFFFFF"/>
          </a:solidFill>
          <a:ln w="9525" cap="flat" cmpd="sng" algn="ctr">
            <a:solidFill>
              <a:srgbClr val="4B505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0" name="Rectangle 29"/>
          <p:cNvSpPr/>
          <p:nvPr/>
        </p:nvSpPr>
        <p:spPr>
          <a:xfrm>
            <a:off x="3814309" y="2471867"/>
            <a:ext cx="1259854" cy="400110"/>
          </a:xfrm>
          <a:prstGeom prst="rect">
            <a:avLst/>
          </a:prstGeom>
        </p:spPr>
        <p:txBody>
          <a:bodyPr wrap="square">
            <a:spAutoFit/>
          </a:bodyPr>
          <a:lstStyle/>
          <a:p>
            <a:pPr algn="ctr" defTabSz="914400" fontAlgn="base">
              <a:spcBef>
                <a:spcPct val="50000"/>
              </a:spcBef>
              <a:spcAft>
                <a:spcPct val="0"/>
              </a:spcAft>
            </a:pPr>
            <a:r>
              <a:rPr lang="en-US" sz="800" dirty="0" smtClean="0">
                <a:latin typeface="Arial" charset="0"/>
              </a:rPr>
              <a:t>Indexing &amp; </a:t>
            </a:r>
          </a:p>
          <a:p>
            <a:pPr algn="ctr" defTabSz="914400" fontAlgn="base">
              <a:spcBef>
                <a:spcPct val="50000"/>
              </a:spcBef>
              <a:spcAft>
                <a:spcPct val="0"/>
              </a:spcAft>
            </a:pPr>
            <a:r>
              <a:rPr lang="en-US" sz="800" dirty="0" smtClean="0">
                <a:latin typeface="Arial" charset="0"/>
              </a:rPr>
              <a:t>Functional Filters</a:t>
            </a:r>
            <a:endParaRPr lang="en-US" sz="800" dirty="0">
              <a:latin typeface="Arial" charset="0"/>
            </a:endParaRPr>
          </a:p>
        </p:txBody>
      </p:sp>
      <p:sp>
        <p:nvSpPr>
          <p:cNvPr id="31" name="Rounded Rectangle 30"/>
          <p:cNvSpPr/>
          <p:nvPr/>
        </p:nvSpPr>
        <p:spPr bwMode="auto">
          <a:xfrm>
            <a:off x="1686467" y="3041708"/>
            <a:ext cx="3317163" cy="282686"/>
          </a:xfrm>
          <a:prstGeom prst="roundRect">
            <a:avLst/>
          </a:prstGeom>
          <a:solidFill>
            <a:schemeClr val="bg1"/>
          </a:solidFill>
          <a:ln w="9525" cap="flat" cmpd="sng" algn="ctr">
            <a:solidFill>
              <a:srgbClr val="4B505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2" name="TextBox 31"/>
          <p:cNvSpPr txBox="1"/>
          <p:nvPr/>
        </p:nvSpPr>
        <p:spPr>
          <a:xfrm>
            <a:off x="2681725" y="3066348"/>
            <a:ext cx="1133863" cy="230832"/>
          </a:xfrm>
          <a:prstGeom prst="rect">
            <a:avLst/>
          </a:prstGeom>
          <a:noFill/>
        </p:spPr>
        <p:txBody>
          <a:bodyPr wrap="none" rtlCol="0">
            <a:spAutoFit/>
          </a:bodyPr>
          <a:lstStyle/>
          <a:p>
            <a:r>
              <a:rPr lang="en-US" sz="900" b="1" dirty="0" err="1" smtClean="0"/>
              <a:t>MapReduce</a:t>
            </a:r>
            <a:r>
              <a:rPr lang="en-US" sz="900" b="1" dirty="0" smtClean="0"/>
              <a:t> Jobs</a:t>
            </a:r>
            <a:endParaRPr lang="en-US" sz="900" b="1" dirty="0"/>
          </a:p>
        </p:txBody>
      </p:sp>
      <p:sp>
        <p:nvSpPr>
          <p:cNvPr id="33" name="TextBox 32"/>
          <p:cNvSpPr txBox="1"/>
          <p:nvPr/>
        </p:nvSpPr>
        <p:spPr>
          <a:xfrm>
            <a:off x="6256493" y="1231773"/>
            <a:ext cx="1561871" cy="307777"/>
          </a:xfrm>
          <a:prstGeom prst="rect">
            <a:avLst/>
          </a:prstGeom>
          <a:noFill/>
        </p:spPr>
        <p:txBody>
          <a:bodyPr wrap="none" rtlCol="0">
            <a:spAutoFit/>
          </a:bodyPr>
          <a:lstStyle/>
          <a:p>
            <a:r>
              <a:rPr lang="en-US" sz="1400" dirty="0" smtClean="0"/>
              <a:t>Analytics  Engine</a:t>
            </a:r>
            <a:endParaRPr lang="en-US" sz="1400" dirty="0"/>
          </a:p>
        </p:txBody>
      </p:sp>
      <p:pic>
        <p:nvPicPr>
          <p:cNvPr id="34" name="Picture 33" descr="hbase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1850" y="3208883"/>
            <a:ext cx="577382" cy="142724"/>
          </a:xfrm>
          <a:prstGeom prst="rect">
            <a:avLst/>
          </a:prstGeom>
        </p:spPr>
      </p:pic>
      <p:sp>
        <p:nvSpPr>
          <p:cNvPr id="35" name="Rectangle 34"/>
          <p:cNvSpPr/>
          <p:nvPr/>
        </p:nvSpPr>
        <p:spPr bwMode="auto">
          <a:xfrm>
            <a:off x="5489827" y="2741935"/>
            <a:ext cx="1440282" cy="405555"/>
          </a:xfrm>
          <a:prstGeom prst="rect">
            <a:avLst/>
          </a:prstGeom>
          <a:solidFill>
            <a:schemeClr val="accent6">
              <a:lumMod val="20000"/>
              <a:lumOff val="80000"/>
            </a:schemeClr>
          </a:solidFill>
          <a:ln w="9525" cap="flat" cmpd="sng" algn="ctr">
            <a:solidFill>
              <a:srgbClr val="95A6A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6" name="Rectangle 35"/>
          <p:cNvSpPr/>
          <p:nvPr/>
        </p:nvSpPr>
        <p:spPr>
          <a:xfrm>
            <a:off x="5631478" y="2711174"/>
            <a:ext cx="1092774" cy="438582"/>
          </a:xfrm>
          <a:prstGeom prst="rect">
            <a:avLst/>
          </a:prstGeom>
          <a:noFill/>
        </p:spPr>
        <p:txBody>
          <a:bodyPr wrap="square">
            <a:spAutoFit/>
          </a:bodyPr>
          <a:lstStyle/>
          <a:p>
            <a:pPr algn="ctr" defTabSz="914400" fontAlgn="base">
              <a:spcBef>
                <a:spcPct val="50000"/>
              </a:spcBef>
              <a:spcAft>
                <a:spcPct val="0"/>
              </a:spcAft>
            </a:pPr>
            <a:r>
              <a:rPr lang="en-US" sz="900" dirty="0" err="1" smtClean="0">
                <a:solidFill>
                  <a:srgbClr val="000000"/>
                </a:solidFill>
                <a:latin typeface="Arial" charset="0"/>
              </a:rPr>
              <a:t>NoSQL</a:t>
            </a:r>
            <a:r>
              <a:rPr lang="en-US" sz="900" dirty="0" smtClean="0">
                <a:solidFill>
                  <a:srgbClr val="000000"/>
                </a:solidFill>
                <a:latin typeface="Arial" charset="0"/>
              </a:rPr>
              <a:t> </a:t>
            </a:r>
          </a:p>
          <a:p>
            <a:pPr algn="ctr" defTabSz="914400" fontAlgn="base">
              <a:spcBef>
                <a:spcPct val="50000"/>
              </a:spcBef>
              <a:spcAft>
                <a:spcPct val="0"/>
              </a:spcAft>
            </a:pPr>
            <a:r>
              <a:rPr lang="en-US" sz="900" dirty="0" smtClean="0">
                <a:solidFill>
                  <a:srgbClr val="000000"/>
                </a:solidFill>
                <a:latin typeface="Arial" charset="0"/>
              </a:rPr>
              <a:t>Data Store</a:t>
            </a:r>
            <a:endParaRPr lang="en-US" sz="900" dirty="0">
              <a:solidFill>
                <a:srgbClr val="000000"/>
              </a:solidFill>
              <a:latin typeface="Arial" charset="0"/>
            </a:endParaRPr>
          </a:p>
        </p:txBody>
      </p:sp>
      <p:sp>
        <p:nvSpPr>
          <p:cNvPr id="37" name="Rounded Rectangle 36"/>
          <p:cNvSpPr/>
          <p:nvPr/>
        </p:nvSpPr>
        <p:spPr bwMode="auto">
          <a:xfrm>
            <a:off x="5845820" y="4025503"/>
            <a:ext cx="2845322" cy="440573"/>
          </a:xfrm>
          <a:prstGeom prst="round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ndParaRPr>
          </a:p>
        </p:txBody>
      </p:sp>
      <p:sp>
        <p:nvSpPr>
          <p:cNvPr id="38" name="Rectangle 37"/>
          <p:cNvSpPr/>
          <p:nvPr/>
        </p:nvSpPr>
        <p:spPr>
          <a:xfrm>
            <a:off x="6859067" y="4149619"/>
            <a:ext cx="852714" cy="191078"/>
          </a:xfrm>
          <a:prstGeom prst="rect">
            <a:avLst/>
          </a:prstGeom>
        </p:spPr>
        <p:txBody>
          <a:bodyPr wrap="square">
            <a:spAutoFit/>
          </a:bodyPr>
          <a:lstStyle/>
          <a:p>
            <a:pPr algn="ctr" defTabSz="914400" fontAlgn="base">
              <a:lnSpc>
                <a:spcPct val="50000"/>
              </a:lnSpc>
              <a:spcBef>
                <a:spcPct val="50000"/>
              </a:spcBef>
              <a:spcAft>
                <a:spcPct val="0"/>
              </a:spcAft>
            </a:pPr>
            <a:r>
              <a:rPr lang="en-US" sz="1100" b="1" dirty="0" smtClean="0">
                <a:solidFill>
                  <a:schemeClr val="bg1"/>
                </a:solidFill>
                <a:latin typeface="Arial" charset="0"/>
              </a:rPr>
              <a:t>Indices</a:t>
            </a:r>
            <a:endParaRPr lang="en-US" sz="1100" b="1" dirty="0">
              <a:solidFill>
                <a:schemeClr val="bg1"/>
              </a:solidFill>
              <a:latin typeface="Arial" charset="0"/>
            </a:endParaRPr>
          </a:p>
        </p:txBody>
      </p:sp>
      <p:pic>
        <p:nvPicPr>
          <p:cNvPr id="39" name="Picture 38" descr="image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6595" y="4020408"/>
            <a:ext cx="800339" cy="447809"/>
          </a:xfrm>
          <a:prstGeom prst="rect">
            <a:avLst/>
          </a:prstGeom>
        </p:spPr>
      </p:pic>
      <p:sp>
        <p:nvSpPr>
          <p:cNvPr id="40" name="Can 39"/>
          <p:cNvSpPr/>
          <p:nvPr/>
        </p:nvSpPr>
        <p:spPr bwMode="auto">
          <a:xfrm>
            <a:off x="7698900" y="2708584"/>
            <a:ext cx="853817" cy="590776"/>
          </a:xfrm>
          <a:prstGeom prst="can">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1" name="Rectangle 40"/>
          <p:cNvSpPr/>
          <p:nvPr/>
        </p:nvSpPr>
        <p:spPr>
          <a:xfrm>
            <a:off x="7495882" y="2841294"/>
            <a:ext cx="1259854" cy="438582"/>
          </a:xfrm>
          <a:prstGeom prst="rect">
            <a:avLst/>
          </a:prstGeom>
        </p:spPr>
        <p:txBody>
          <a:bodyPr wrap="square">
            <a:spAutoFit/>
          </a:bodyPr>
          <a:lstStyle/>
          <a:p>
            <a:pPr algn="ctr" defTabSz="914400" fontAlgn="base">
              <a:spcBef>
                <a:spcPct val="50000"/>
              </a:spcBef>
              <a:spcAft>
                <a:spcPct val="0"/>
              </a:spcAft>
            </a:pPr>
            <a:r>
              <a:rPr lang="en-US" sz="900" dirty="0" smtClean="0">
                <a:solidFill>
                  <a:srgbClr val="000000"/>
                </a:solidFill>
                <a:latin typeface="Arial" charset="0"/>
              </a:rPr>
              <a:t>Metadata </a:t>
            </a:r>
          </a:p>
          <a:p>
            <a:pPr algn="ctr" defTabSz="914400" fontAlgn="base">
              <a:spcBef>
                <a:spcPct val="50000"/>
              </a:spcBef>
              <a:spcAft>
                <a:spcPct val="0"/>
              </a:spcAft>
            </a:pPr>
            <a:r>
              <a:rPr lang="en-US" sz="900" dirty="0" smtClean="0">
                <a:solidFill>
                  <a:srgbClr val="000000"/>
                </a:solidFill>
                <a:latin typeface="Arial" charset="0"/>
              </a:rPr>
              <a:t>Store</a:t>
            </a:r>
            <a:endParaRPr lang="en-US" sz="900" dirty="0">
              <a:solidFill>
                <a:srgbClr val="000000"/>
              </a:solidFill>
              <a:latin typeface="Arial" charset="0"/>
            </a:endParaRPr>
          </a:p>
        </p:txBody>
      </p:sp>
      <p:sp>
        <p:nvSpPr>
          <p:cNvPr id="42" name="Rectangle 41"/>
          <p:cNvSpPr/>
          <p:nvPr/>
        </p:nvSpPr>
        <p:spPr>
          <a:xfrm>
            <a:off x="6112045" y="1822001"/>
            <a:ext cx="909228" cy="230832"/>
          </a:xfrm>
          <a:prstGeom prst="rect">
            <a:avLst/>
          </a:prstGeom>
          <a:solidFill>
            <a:schemeClr val="accent2">
              <a:lumMod val="75000"/>
            </a:schemeClr>
          </a:solidFill>
        </p:spPr>
        <p:txBody>
          <a:bodyPr wrap="square">
            <a:spAutoFit/>
          </a:bodyPr>
          <a:lstStyle/>
          <a:p>
            <a:pPr algn="ctr" defTabSz="914400" fontAlgn="base">
              <a:spcBef>
                <a:spcPct val="50000"/>
              </a:spcBef>
              <a:spcAft>
                <a:spcPct val="0"/>
              </a:spcAft>
            </a:pPr>
            <a:r>
              <a:rPr lang="en-US" sz="900" dirty="0" smtClean="0">
                <a:solidFill>
                  <a:srgbClr val="FFFFFF"/>
                </a:solidFill>
                <a:latin typeface="Arial" charset="0"/>
              </a:rPr>
              <a:t>Tumor/Normal</a:t>
            </a:r>
            <a:endParaRPr lang="en-US" sz="900" dirty="0">
              <a:solidFill>
                <a:srgbClr val="FFFFFF"/>
              </a:solidFill>
              <a:latin typeface="Arial" charset="0"/>
            </a:endParaRPr>
          </a:p>
        </p:txBody>
      </p:sp>
      <p:sp>
        <p:nvSpPr>
          <p:cNvPr id="43" name="Rectangle 42"/>
          <p:cNvSpPr/>
          <p:nvPr/>
        </p:nvSpPr>
        <p:spPr>
          <a:xfrm>
            <a:off x="7043667" y="1822001"/>
            <a:ext cx="683117" cy="230832"/>
          </a:xfrm>
          <a:prstGeom prst="rect">
            <a:avLst/>
          </a:prstGeom>
          <a:solidFill>
            <a:schemeClr val="accent2">
              <a:lumMod val="75000"/>
            </a:schemeClr>
          </a:solidFill>
        </p:spPr>
        <p:txBody>
          <a:bodyPr wrap="square">
            <a:spAutoFit/>
          </a:bodyPr>
          <a:lstStyle/>
          <a:p>
            <a:pPr algn="ctr" defTabSz="914400" fontAlgn="base">
              <a:spcBef>
                <a:spcPct val="50000"/>
              </a:spcBef>
              <a:spcAft>
                <a:spcPct val="0"/>
              </a:spcAft>
            </a:pPr>
            <a:r>
              <a:rPr lang="en-US" sz="900" dirty="0" smtClean="0">
                <a:solidFill>
                  <a:srgbClr val="FFFFFF"/>
                </a:solidFill>
                <a:latin typeface="Arial" charset="0"/>
              </a:rPr>
              <a:t>Pedigree</a:t>
            </a:r>
            <a:endParaRPr lang="en-US" sz="900" dirty="0">
              <a:solidFill>
                <a:srgbClr val="FFFFFF"/>
              </a:solidFill>
              <a:latin typeface="Arial" charset="0"/>
            </a:endParaRPr>
          </a:p>
        </p:txBody>
      </p:sp>
      <p:sp>
        <p:nvSpPr>
          <p:cNvPr id="44" name="Rectangle 43"/>
          <p:cNvSpPr/>
          <p:nvPr/>
        </p:nvSpPr>
        <p:spPr>
          <a:xfrm>
            <a:off x="5469495" y="2124330"/>
            <a:ext cx="3186460" cy="408934"/>
          </a:xfrm>
          <a:prstGeom prst="rect">
            <a:avLst/>
          </a:prstGeom>
          <a:solidFill>
            <a:srgbClr val="595959"/>
          </a:solidFill>
        </p:spPr>
        <p:txBody>
          <a:bodyPr wrap="square" anchor="ctr">
            <a:spAutoFit/>
          </a:bodyPr>
          <a:lstStyle/>
          <a:p>
            <a:pPr algn="ctr" defTabSz="914400" fontAlgn="base">
              <a:spcBef>
                <a:spcPct val="50000"/>
              </a:spcBef>
              <a:spcAft>
                <a:spcPct val="0"/>
              </a:spcAft>
            </a:pPr>
            <a:r>
              <a:rPr lang="en-US" sz="900" dirty="0" smtClean="0">
                <a:solidFill>
                  <a:srgbClr val="FFFFFF"/>
                </a:solidFill>
                <a:latin typeface="Arial" charset="0"/>
              </a:rPr>
              <a:t>Queries, Filters, Variant Sets, Reports</a:t>
            </a:r>
            <a:endParaRPr lang="en-US" sz="900" dirty="0">
              <a:solidFill>
                <a:srgbClr val="FFFFFF"/>
              </a:solidFill>
              <a:latin typeface="Arial" charset="0"/>
            </a:endParaRPr>
          </a:p>
        </p:txBody>
      </p:sp>
      <p:sp>
        <p:nvSpPr>
          <p:cNvPr id="45" name="TextBox 44"/>
          <p:cNvSpPr txBox="1"/>
          <p:nvPr/>
        </p:nvSpPr>
        <p:spPr>
          <a:xfrm>
            <a:off x="293851" y="2778130"/>
            <a:ext cx="751026" cy="307777"/>
          </a:xfrm>
          <a:prstGeom prst="rect">
            <a:avLst/>
          </a:prstGeom>
          <a:noFill/>
          <a:ln>
            <a:solidFill>
              <a:srgbClr val="95A6AB"/>
            </a:solidFill>
          </a:ln>
        </p:spPr>
        <p:txBody>
          <a:bodyPr wrap="none" rtlCol="0">
            <a:spAutoFit/>
          </a:bodyPr>
          <a:lstStyle/>
          <a:p>
            <a:pPr algn="ctr"/>
            <a:r>
              <a:rPr lang="en-US" sz="700" dirty="0" smtClean="0"/>
              <a:t>Bina </a:t>
            </a:r>
          </a:p>
          <a:p>
            <a:pPr algn="ctr"/>
            <a:r>
              <a:rPr lang="en-US" sz="700" dirty="0" smtClean="0"/>
              <a:t>Secondary</a:t>
            </a:r>
            <a:endParaRPr lang="en-US" sz="700" dirty="0"/>
          </a:p>
        </p:txBody>
      </p:sp>
      <p:cxnSp>
        <p:nvCxnSpPr>
          <p:cNvPr id="46" name="Straight Connector 45"/>
          <p:cNvCxnSpPr/>
          <p:nvPr/>
        </p:nvCxnSpPr>
        <p:spPr bwMode="auto">
          <a:xfrm>
            <a:off x="5469495" y="2612963"/>
            <a:ext cx="3141105" cy="0"/>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47" name="Striped Right Arrow 46"/>
          <p:cNvSpPr/>
          <p:nvPr/>
        </p:nvSpPr>
        <p:spPr bwMode="auto">
          <a:xfrm>
            <a:off x="1126516" y="2617003"/>
            <a:ext cx="405490" cy="385175"/>
          </a:xfrm>
          <a:prstGeom prst="striped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48" name="Picture 47" descr="ecosystem-for-ppt.png"/>
          <p:cNvPicPr>
            <a:picLocks noChangeAspect="1"/>
          </p:cNvPicPr>
          <p:nvPr/>
        </p:nvPicPr>
        <p:blipFill rotWithShape="1">
          <a:blip r:embed="rId7">
            <a:extLst>
              <a:ext uri="{28A0092B-C50C-407E-A947-70E740481C1C}">
                <a14:useLocalDpi xmlns:a14="http://schemas.microsoft.com/office/drawing/2010/main" val="0"/>
              </a:ext>
            </a:extLst>
          </a:blip>
          <a:srcRect l="66893" t="3141" r="25742" b="79541"/>
          <a:stretch/>
        </p:blipFill>
        <p:spPr>
          <a:xfrm>
            <a:off x="455615" y="1972673"/>
            <a:ext cx="458267" cy="486399"/>
          </a:xfrm>
          <a:prstGeom prst="rect">
            <a:avLst/>
          </a:prstGeom>
        </p:spPr>
      </p:pic>
      <p:sp>
        <p:nvSpPr>
          <p:cNvPr id="49" name="Rectangle 48"/>
          <p:cNvSpPr/>
          <p:nvPr/>
        </p:nvSpPr>
        <p:spPr>
          <a:xfrm>
            <a:off x="7746727" y="1822001"/>
            <a:ext cx="909228" cy="230832"/>
          </a:xfrm>
          <a:prstGeom prst="rect">
            <a:avLst/>
          </a:prstGeom>
          <a:solidFill>
            <a:schemeClr val="accent2">
              <a:lumMod val="75000"/>
            </a:schemeClr>
          </a:solidFill>
        </p:spPr>
        <p:txBody>
          <a:bodyPr wrap="square">
            <a:spAutoFit/>
          </a:bodyPr>
          <a:lstStyle/>
          <a:p>
            <a:pPr algn="ctr" defTabSz="914400" fontAlgn="base">
              <a:spcBef>
                <a:spcPct val="50000"/>
              </a:spcBef>
              <a:spcAft>
                <a:spcPct val="0"/>
              </a:spcAft>
            </a:pPr>
            <a:r>
              <a:rPr lang="en-US" sz="900" dirty="0" smtClean="0">
                <a:solidFill>
                  <a:srgbClr val="FFFFFF"/>
                </a:solidFill>
                <a:latin typeface="Arial" charset="0"/>
              </a:rPr>
              <a:t>Cohort Study</a:t>
            </a:r>
            <a:endParaRPr lang="en-US" sz="900" dirty="0">
              <a:solidFill>
                <a:srgbClr val="FFFFFF"/>
              </a:solidFill>
              <a:latin typeface="Arial" charset="0"/>
            </a:endParaRPr>
          </a:p>
        </p:txBody>
      </p:sp>
      <p:sp>
        <p:nvSpPr>
          <p:cNvPr id="50" name="Rectangle 49"/>
          <p:cNvSpPr/>
          <p:nvPr/>
        </p:nvSpPr>
        <p:spPr>
          <a:xfrm>
            <a:off x="5469583" y="1822001"/>
            <a:ext cx="621015" cy="230832"/>
          </a:xfrm>
          <a:prstGeom prst="rect">
            <a:avLst/>
          </a:prstGeom>
          <a:solidFill>
            <a:schemeClr val="accent2">
              <a:lumMod val="75000"/>
            </a:schemeClr>
          </a:solidFill>
        </p:spPr>
        <p:txBody>
          <a:bodyPr wrap="square">
            <a:spAutoFit/>
          </a:bodyPr>
          <a:lstStyle/>
          <a:p>
            <a:pPr algn="ctr" defTabSz="914400" fontAlgn="base">
              <a:spcBef>
                <a:spcPct val="50000"/>
              </a:spcBef>
              <a:spcAft>
                <a:spcPct val="0"/>
              </a:spcAft>
            </a:pPr>
            <a:r>
              <a:rPr lang="en-US" sz="900" dirty="0" err="1" smtClean="0">
                <a:solidFill>
                  <a:srgbClr val="FFFFFF"/>
                </a:solidFill>
                <a:latin typeface="Arial" charset="0"/>
              </a:rPr>
              <a:t>Proband</a:t>
            </a:r>
            <a:endParaRPr lang="en-US" sz="900" dirty="0">
              <a:solidFill>
                <a:srgbClr val="FFFFFF"/>
              </a:solidFill>
              <a:latin typeface="Arial" charset="0"/>
            </a:endParaRPr>
          </a:p>
        </p:txBody>
      </p:sp>
      <p:pic>
        <p:nvPicPr>
          <p:cNvPr id="52" name="Picture 51" descr="Screen Shot 2015-09-02 at 11.10.02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7455" y="259853"/>
            <a:ext cx="1693435" cy="449961"/>
          </a:xfrm>
          <a:prstGeom prst="rect">
            <a:avLst/>
          </a:prstGeom>
        </p:spPr>
      </p:pic>
    </p:spTree>
    <p:extLst>
      <p:ext uri="{BB962C8B-B14F-4D97-AF65-F5344CB8AC3E}">
        <p14:creationId xmlns:p14="http://schemas.microsoft.com/office/powerpoint/2010/main" val="35249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1250" y="132064"/>
            <a:ext cx="6583350" cy="554260"/>
          </a:xfrm>
        </p:spPr>
        <p:txBody>
          <a:bodyPr/>
          <a:lstStyle/>
          <a:p>
            <a:r>
              <a:rPr lang="en-US" dirty="0" smtClean="0"/>
              <a:t>Deployment Options</a:t>
            </a:r>
            <a:endParaRPr lang="en-US" dirty="0"/>
          </a:p>
        </p:txBody>
      </p:sp>
      <p:sp>
        <p:nvSpPr>
          <p:cNvPr id="5" name="Slide Number Placeholder 4"/>
          <p:cNvSpPr>
            <a:spLocks noGrp="1"/>
          </p:cNvSpPr>
          <p:nvPr>
            <p:ph type="sldNum" sz="quarter" idx="14"/>
          </p:nvPr>
        </p:nvSpPr>
        <p:spPr/>
        <p:txBody>
          <a:bodyPr/>
          <a:lstStyle/>
          <a:p>
            <a:fld id="{20728181-D7E3-854D-BE35-EC383F3ED330}" type="slidenum">
              <a:rPr lang="en-US" smtClean="0"/>
              <a:pPr/>
              <a:t>12</a:t>
            </a:fld>
            <a:endParaRPr lang="en-US" dirty="0"/>
          </a:p>
        </p:txBody>
      </p:sp>
      <p:sp>
        <p:nvSpPr>
          <p:cNvPr id="4" name="TextBox 3"/>
          <p:cNvSpPr txBox="1"/>
          <p:nvPr/>
        </p:nvSpPr>
        <p:spPr>
          <a:xfrm>
            <a:off x="1230621" y="1313125"/>
            <a:ext cx="2417248" cy="369332"/>
          </a:xfrm>
          <a:prstGeom prst="rect">
            <a:avLst/>
          </a:prstGeom>
          <a:noFill/>
        </p:spPr>
        <p:txBody>
          <a:bodyPr wrap="none" rtlCol="0">
            <a:spAutoFit/>
          </a:bodyPr>
          <a:lstStyle/>
          <a:p>
            <a:r>
              <a:rPr lang="en-US" dirty="0" smtClean="0"/>
              <a:t>Scale out architecture</a:t>
            </a:r>
            <a:endParaRPr lang="en-US" dirty="0" smtClean="0">
              <a:solidFill>
                <a:schemeClr val="tx2">
                  <a:lumMod val="75000"/>
                </a:schemeClr>
              </a:solidFill>
            </a:endParaRPr>
          </a:p>
        </p:txBody>
      </p:sp>
      <p:sp>
        <p:nvSpPr>
          <p:cNvPr id="6" name="Rectangle 5"/>
          <p:cNvSpPr/>
          <p:nvPr/>
        </p:nvSpPr>
        <p:spPr>
          <a:xfrm>
            <a:off x="1230621" y="1712370"/>
            <a:ext cx="4764796" cy="369332"/>
          </a:xfrm>
          <a:prstGeom prst="rect">
            <a:avLst/>
          </a:prstGeom>
        </p:spPr>
        <p:txBody>
          <a:bodyPr wrap="none">
            <a:spAutoFit/>
          </a:bodyPr>
          <a:lstStyle/>
          <a:p>
            <a:r>
              <a:rPr lang="en-US" dirty="0" smtClean="0"/>
              <a:t>High Performance Computing Best Practices</a:t>
            </a:r>
            <a:endParaRPr lang="en-US" dirty="0">
              <a:solidFill>
                <a:srgbClr val="7F7F7F"/>
              </a:solidFill>
            </a:endParaRPr>
          </a:p>
        </p:txBody>
      </p:sp>
      <p:sp>
        <p:nvSpPr>
          <p:cNvPr id="7" name="Rectangle 6"/>
          <p:cNvSpPr/>
          <p:nvPr/>
        </p:nvSpPr>
        <p:spPr bwMode="auto">
          <a:xfrm>
            <a:off x="1068061" y="1323274"/>
            <a:ext cx="71120" cy="782320"/>
          </a:xfrm>
          <a:prstGeom prst="rect">
            <a:avLst/>
          </a:prstGeom>
          <a:solidFill>
            <a:schemeClr val="tx2"/>
          </a:solidFill>
          <a:ln w="3175" cap="flat" cmpd="sng" algn="ctr">
            <a:solidFill>
              <a:srgbClr val="96969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8" name="Picture 7"/>
          <p:cNvPicPr>
            <a:picLocks noChangeAspect="1"/>
          </p:cNvPicPr>
          <p:nvPr/>
        </p:nvPicPr>
        <p:blipFill>
          <a:blip r:embed="rId2"/>
          <a:stretch>
            <a:fillRect/>
          </a:stretch>
        </p:blipFill>
        <p:spPr>
          <a:xfrm>
            <a:off x="1111709" y="2436983"/>
            <a:ext cx="968840" cy="1303928"/>
          </a:xfrm>
          <a:prstGeom prst="rect">
            <a:avLst/>
          </a:prstGeom>
        </p:spPr>
      </p:pic>
      <p:pic>
        <p:nvPicPr>
          <p:cNvPr id="9" name="Picture 8"/>
          <p:cNvPicPr>
            <a:picLocks noChangeAspect="1"/>
          </p:cNvPicPr>
          <p:nvPr/>
        </p:nvPicPr>
        <p:blipFill>
          <a:blip r:embed="rId3"/>
          <a:stretch>
            <a:fillRect/>
          </a:stretch>
        </p:blipFill>
        <p:spPr>
          <a:xfrm>
            <a:off x="2603842" y="2409654"/>
            <a:ext cx="2209458" cy="1459154"/>
          </a:xfrm>
          <a:prstGeom prst="rect">
            <a:avLst/>
          </a:prstGeom>
        </p:spPr>
      </p:pic>
      <p:pic>
        <p:nvPicPr>
          <p:cNvPr id="10" name="Picture 9"/>
          <p:cNvPicPr>
            <a:picLocks noChangeAspect="1"/>
          </p:cNvPicPr>
          <p:nvPr/>
        </p:nvPicPr>
        <p:blipFill>
          <a:blip r:embed="rId4"/>
          <a:stretch>
            <a:fillRect/>
          </a:stretch>
        </p:blipFill>
        <p:spPr>
          <a:xfrm>
            <a:off x="5156200" y="2253666"/>
            <a:ext cx="3225800" cy="1505014"/>
          </a:xfrm>
          <a:prstGeom prst="rect">
            <a:avLst/>
          </a:prstGeom>
        </p:spPr>
      </p:pic>
      <p:sp>
        <p:nvSpPr>
          <p:cNvPr id="11" name="Rectangle 10"/>
          <p:cNvSpPr/>
          <p:nvPr/>
        </p:nvSpPr>
        <p:spPr>
          <a:xfrm>
            <a:off x="2785361" y="3753611"/>
            <a:ext cx="1236712" cy="369332"/>
          </a:xfrm>
          <a:prstGeom prst="rect">
            <a:avLst/>
          </a:prstGeom>
        </p:spPr>
        <p:txBody>
          <a:bodyPr wrap="none">
            <a:spAutoFit/>
          </a:bodyPr>
          <a:lstStyle/>
          <a:p>
            <a:r>
              <a:rPr lang="en-US" dirty="0">
                <a:solidFill>
                  <a:schemeClr val="tx2">
                    <a:lumMod val="75000"/>
                  </a:schemeClr>
                </a:solidFill>
              </a:rPr>
              <a:t>Bina </a:t>
            </a:r>
            <a:r>
              <a:rPr lang="en-US" dirty="0" smtClean="0">
                <a:solidFill>
                  <a:schemeClr val="tx2">
                    <a:lumMod val="75000"/>
                  </a:schemeClr>
                </a:solidFill>
              </a:rPr>
              <a:t>Rack</a:t>
            </a:r>
            <a:endParaRPr lang="en-US" dirty="0">
              <a:solidFill>
                <a:schemeClr val="tx2">
                  <a:lumMod val="75000"/>
                </a:schemeClr>
              </a:solidFill>
            </a:endParaRPr>
          </a:p>
        </p:txBody>
      </p:sp>
      <p:sp>
        <p:nvSpPr>
          <p:cNvPr id="12" name="Rectangle 11"/>
          <p:cNvSpPr/>
          <p:nvPr/>
        </p:nvSpPr>
        <p:spPr>
          <a:xfrm>
            <a:off x="723650" y="3740911"/>
            <a:ext cx="1557600" cy="369332"/>
          </a:xfrm>
          <a:prstGeom prst="rect">
            <a:avLst/>
          </a:prstGeom>
        </p:spPr>
        <p:txBody>
          <a:bodyPr wrap="none">
            <a:spAutoFit/>
          </a:bodyPr>
          <a:lstStyle/>
          <a:p>
            <a:r>
              <a:rPr lang="en-US" dirty="0" smtClean="0">
                <a:solidFill>
                  <a:schemeClr val="tx2">
                    <a:lumMod val="75000"/>
                  </a:schemeClr>
                </a:solidFill>
              </a:rPr>
              <a:t>Bina Desktop</a:t>
            </a:r>
            <a:endParaRPr lang="en-US" dirty="0">
              <a:solidFill>
                <a:schemeClr val="tx2">
                  <a:lumMod val="75000"/>
                </a:schemeClr>
              </a:solidFill>
            </a:endParaRPr>
          </a:p>
        </p:txBody>
      </p:sp>
      <p:sp>
        <p:nvSpPr>
          <p:cNvPr id="13" name="Rectangle 12"/>
          <p:cNvSpPr/>
          <p:nvPr/>
        </p:nvSpPr>
        <p:spPr>
          <a:xfrm>
            <a:off x="5995417" y="4232198"/>
            <a:ext cx="1262410" cy="307777"/>
          </a:xfrm>
          <a:prstGeom prst="rect">
            <a:avLst/>
          </a:prstGeom>
        </p:spPr>
        <p:txBody>
          <a:bodyPr wrap="none">
            <a:spAutoFit/>
          </a:bodyPr>
          <a:lstStyle/>
          <a:p>
            <a:pPr algn="ctr"/>
            <a:r>
              <a:rPr lang="en-US" sz="1400" dirty="0" smtClean="0">
                <a:solidFill>
                  <a:srgbClr val="595959"/>
                </a:solidFill>
              </a:rPr>
              <a:t>Private Cloud</a:t>
            </a:r>
          </a:p>
        </p:txBody>
      </p:sp>
      <p:sp>
        <p:nvSpPr>
          <p:cNvPr id="15" name="TextBox 14"/>
          <p:cNvSpPr txBox="1"/>
          <p:nvPr/>
        </p:nvSpPr>
        <p:spPr>
          <a:xfrm>
            <a:off x="1879600" y="4232198"/>
            <a:ext cx="1202360" cy="307777"/>
          </a:xfrm>
          <a:prstGeom prst="rect">
            <a:avLst/>
          </a:prstGeom>
          <a:noFill/>
        </p:spPr>
        <p:txBody>
          <a:bodyPr wrap="none" rtlCol="0">
            <a:spAutoFit/>
          </a:bodyPr>
          <a:lstStyle/>
          <a:p>
            <a:r>
              <a:rPr lang="en-US" sz="1400" dirty="0" smtClean="0">
                <a:solidFill>
                  <a:srgbClr val="595959"/>
                </a:solidFill>
              </a:rPr>
              <a:t>On premises </a:t>
            </a:r>
            <a:endParaRPr lang="en-US" sz="1400" dirty="0">
              <a:solidFill>
                <a:srgbClr val="595959"/>
              </a:solidFill>
            </a:endParaRPr>
          </a:p>
        </p:txBody>
      </p:sp>
      <p:cxnSp>
        <p:nvCxnSpPr>
          <p:cNvPr id="16" name="Straight Connector 15"/>
          <p:cNvCxnSpPr/>
          <p:nvPr/>
        </p:nvCxnSpPr>
        <p:spPr>
          <a:xfrm>
            <a:off x="809440" y="4221590"/>
            <a:ext cx="3881258" cy="10608"/>
          </a:xfrm>
          <a:prstGeom prst="line">
            <a:avLst/>
          </a:prstGeom>
          <a:ln>
            <a:solidFill>
              <a:srgbClr val="96969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43098" y="4232935"/>
            <a:ext cx="3634480" cy="9934"/>
          </a:xfrm>
          <a:prstGeom prst="line">
            <a:avLst/>
          </a:prstGeom>
          <a:ln>
            <a:solidFill>
              <a:srgbClr val="969696"/>
            </a:solidFill>
          </a:ln>
        </p:spPr>
        <p:style>
          <a:lnRef idx="2">
            <a:schemeClr val="accent1"/>
          </a:lnRef>
          <a:fillRef idx="0">
            <a:schemeClr val="accent1"/>
          </a:fillRef>
          <a:effectRef idx="1">
            <a:schemeClr val="accent1"/>
          </a:effectRef>
          <a:fontRef idx="minor">
            <a:schemeClr val="tx1"/>
          </a:fontRef>
        </p:style>
      </p:cxnSp>
      <p:pic>
        <p:nvPicPr>
          <p:cNvPr id="18" name="Picture 17" descr="Screen Shot 2015-09-02 at 11.10.0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416" y="281617"/>
            <a:ext cx="1690395" cy="446922"/>
          </a:xfrm>
          <a:prstGeom prst="rect">
            <a:avLst/>
          </a:prstGeom>
        </p:spPr>
      </p:pic>
    </p:spTree>
    <p:extLst>
      <p:ext uri="{BB962C8B-B14F-4D97-AF65-F5344CB8AC3E}">
        <p14:creationId xmlns:p14="http://schemas.microsoft.com/office/powerpoint/2010/main" val="328289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090107" y="1557210"/>
            <a:ext cx="770074"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ln>
                  <a:solidFill>
                    <a:schemeClr val="accent1"/>
                  </a:solidFill>
                </a:ln>
                <a:solidFill>
                  <a:schemeClr val="accent2">
                    <a:lumMod val="50000"/>
                  </a:schemeClr>
                </a:solidFill>
                <a:effectLst>
                  <a:outerShdw blurRad="50800" dist="38100" dir="5400000" algn="t" rotWithShape="0">
                    <a:prstClr val="black">
                      <a:alpha val="40000"/>
                    </a:prstClr>
                  </a:outerShdw>
                </a:effectLst>
              </a:rPr>
              <a:t>VPC</a:t>
            </a:r>
            <a:endParaRPr lang="en-US" sz="1000" dirty="0">
              <a:ln>
                <a:solidFill>
                  <a:schemeClr val="accent1"/>
                </a:solidFill>
              </a:ln>
              <a:solidFill>
                <a:schemeClr val="accent2">
                  <a:lumMod val="50000"/>
                </a:schemeClr>
              </a:solidFill>
              <a:effectLst>
                <a:outerShdw blurRad="50800" dist="38100" dir="5400000" algn="t" rotWithShape="0">
                  <a:prstClr val="black">
                    <a:alpha val="40000"/>
                  </a:prstClr>
                </a:outerShdw>
              </a:effectLst>
            </a:endParaRPr>
          </a:p>
        </p:txBody>
      </p:sp>
      <p:sp>
        <p:nvSpPr>
          <p:cNvPr id="2" name="Title 1"/>
          <p:cNvSpPr>
            <a:spLocks noGrp="1"/>
          </p:cNvSpPr>
          <p:nvPr>
            <p:ph type="ctrTitle"/>
          </p:nvPr>
        </p:nvSpPr>
        <p:spPr>
          <a:xfrm>
            <a:off x="2116534" y="98196"/>
            <a:ext cx="6748066" cy="554260"/>
          </a:xfrm>
        </p:spPr>
        <p:txBody>
          <a:bodyPr/>
          <a:lstStyle/>
          <a:p>
            <a:r>
              <a:rPr lang="en-US" dirty="0" smtClean="0"/>
              <a:t>AWS Deployment Topology</a:t>
            </a:r>
            <a:endParaRPr lang="en-US" dirty="0"/>
          </a:p>
        </p:txBody>
      </p:sp>
      <p:sp>
        <p:nvSpPr>
          <p:cNvPr id="5" name="Slide Number Placeholder 4"/>
          <p:cNvSpPr>
            <a:spLocks noGrp="1"/>
          </p:cNvSpPr>
          <p:nvPr>
            <p:ph type="sldNum" sz="quarter" idx="14"/>
          </p:nvPr>
        </p:nvSpPr>
        <p:spPr/>
        <p:txBody>
          <a:bodyPr/>
          <a:lstStyle/>
          <a:p>
            <a:fld id="{20728181-D7E3-854D-BE35-EC383F3ED330}" type="slidenum">
              <a:rPr lang="en-US" smtClean="0"/>
              <a:pPr/>
              <a:t>13</a:t>
            </a:fld>
            <a:endParaRPr lang="en-US" dirty="0"/>
          </a:p>
        </p:txBody>
      </p:sp>
      <p:sp>
        <p:nvSpPr>
          <p:cNvPr id="7" name="Rectangle 6"/>
          <p:cNvSpPr/>
          <p:nvPr/>
        </p:nvSpPr>
        <p:spPr bwMode="auto">
          <a:xfrm>
            <a:off x="2290479" y="3439185"/>
            <a:ext cx="1129404" cy="276999"/>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rgbClr val="000000"/>
              </a:solidFill>
              <a:effectLst/>
              <a:latin typeface="Arial" charset="0"/>
            </a:endParaRPr>
          </a:p>
        </p:txBody>
      </p:sp>
      <p:sp>
        <p:nvSpPr>
          <p:cNvPr id="8" name="Rectangle 7"/>
          <p:cNvSpPr/>
          <p:nvPr/>
        </p:nvSpPr>
        <p:spPr bwMode="auto">
          <a:xfrm>
            <a:off x="2246029" y="3382035"/>
            <a:ext cx="1129404"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rgbClr val="000000"/>
              </a:solidFill>
              <a:effectLst/>
              <a:latin typeface="Arial" charset="0"/>
            </a:endParaRPr>
          </a:p>
        </p:txBody>
      </p:sp>
      <p:sp>
        <p:nvSpPr>
          <p:cNvPr id="9" name="Rectangle 8"/>
          <p:cNvSpPr/>
          <p:nvPr/>
        </p:nvSpPr>
        <p:spPr bwMode="auto">
          <a:xfrm>
            <a:off x="2218446" y="3318535"/>
            <a:ext cx="1108371"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smtClean="0">
                <a:solidFill>
                  <a:srgbClr val="000000"/>
                </a:solidFill>
                <a:latin typeface="Arial" charset="0"/>
              </a:rPr>
              <a:t>5 x m1.xlarge</a:t>
            </a:r>
            <a:endParaRPr kumimoji="0" lang="en-US" sz="1200" i="0" u="none" strike="noStrike" cap="none" normalizeH="0" baseline="0" dirty="0">
              <a:solidFill>
                <a:srgbClr val="000000"/>
              </a:solidFill>
              <a:effectLst/>
              <a:latin typeface="Arial" charset="0"/>
            </a:endParaRPr>
          </a:p>
        </p:txBody>
      </p:sp>
      <p:sp>
        <p:nvSpPr>
          <p:cNvPr id="10" name="Rectangle 9"/>
          <p:cNvSpPr/>
          <p:nvPr/>
        </p:nvSpPr>
        <p:spPr bwMode="auto">
          <a:xfrm>
            <a:off x="2150779" y="3267735"/>
            <a:ext cx="1129404"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rgbClr val="000000"/>
              </a:solidFill>
              <a:effectLst/>
              <a:latin typeface="Arial" charset="0"/>
            </a:endParaRPr>
          </a:p>
        </p:txBody>
      </p:sp>
      <p:sp>
        <p:nvSpPr>
          <p:cNvPr id="11" name="Rectangle 10"/>
          <p:cNvSpPr/>
          <p:nvPr/>
        </p:nvSpPr>
        <p:spPr bwMode="auto">
          <a:xfrm>
            <a:off x="2123196" y="3204235"/>
            <a:ext cx="1108371"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smtClean="0">
                <a:solidFill>
                  <a:srgbClr val="000000"/>
                </a:solidFill>
                <a:latin typeface="Arial" charset="0"/>
              </a:rPr>
              <a:t>5 x m1.xlarge</a:t>
            </a:r>
            <a:endParaRPr kumimoji="0" lang="en-US" sz="1200" i="0" u="none" strike="noStrike" cap="none" normalizeH="0" baseline="0" dirty="0">
              <a:solidFill>
                <a:srgbClr val="000000"/>
              </a:solidFill>
              <a:effectLst/>
              <a:latin typeface="Arial" charset="0"/>
            </a:endParaRP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a:xfrm>
            <a:off x="2252261" y="2903181"/>
            <a:ext cx="1027922" cy="243104"/>
          </a:xfrm>
          <a:prstGeom prst="rect">
            <a:avLst/>
          </a:prstGeom>
          <a:ln>
            <a:noFill/>
          </a:ln>
        </p:spPr>
      </p:pic>
      <p:pic>
        <p:nvPicPr>
          <p:cNvPr id="13" name="Picture 12" descr="hbas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9316" y="2968039"/>
            <a:ext cx="698632" cy="172696"/>
          </a:xfrm>
          <a:prstGeom prst="rect">
            <a:avLst/>
          </a:prstGeom>
        </p:spPr>
      </p:pic>
      <p:sp>
        <p:nvSpPr>
          <p:cNvPr id="14" name="Rectangle 13"/>
          <p:cNvSpPr/>
          <p:nvPr/>
        </p:nvSpPr>
        <p:spPr bwMode="auto">
          <a:xfrm>
            <a:off x="2089339" y="2871136"/>
            <a:ext cx="1366578" cy="154009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chemeClr val="tx1"/>
              </a:solidFill>
              <a:effectLst/>
              <a:latin typeface="Arial" charset="0"/>
            </a:endParaRPr>
          </a:p>
        </p:txBody>
      </p:sp>
      <p:sp>
        <p:nvSpPr>
          <p:cNvPr id="15" name="Rectangle 14"/>
          <p:cNvSpPr/>
          <p:nvPr/>
        </p:nvSpPr>
        <p:spPr bwMode="auto">
          <a:xfrm>
            <a:off x="2132746" y="4214073"/>
            <a:ext cx="1279781" cy="124219"/>
          </a:xfrm>
          <a:prstGeom prst="rect">
            <a:avLst/>
          </a:prstGeom>
          <a:solidFill>
            <a:srgbClr val="4F81BD"/>
          </a:solidFill>
          <a:ln w="9525" cap="flat" cmpd="sng" algn="ctr">
            <a:solidFill>
              <a:srgbClr val="00445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HDFS (local instance)</a:t>
            </a:r>
            <a:endParaRPr kumimoji="0" lang="en-US" sz="700" i="0" u="none" strike="noStrike" cap="none" normalizeH="0" baseline="0" dirty="0">
              <a:solidFill>
                <a:srgbClr val="000000"/>
              </a:solidFill>
              <a:effectLst/>
              <a:latin typeface="Arial" charset="0"/>
            </a:endParaRPr>
          </a:p>
        </p:txBody>
      </p:sp>
      <p:sp>
        <p:nvSpPr>
          <p:cNvPr id="16" name="Rectangle 15"/>
          <p:cNvSpPr/>
          <p:nvPr/>
        </p:nvSpPr>
        <p:spPr bwMode="auto">
          <a:xfrm>
            <a:off x="3913896" y="3627580"/>
            <a:ext cx="1108371" cy="276999"/>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smtClean="0">
                <a:solidFill>
                  <a:srgbClr val="000000"/>
                </a:solidFill>
                <a:latin typeface="Arial" charset="0"/>
              </a:rPr>
              <a:t>5 x m1.xlarge</a:t>
            </a:r>
            <a:endParaRPr kumimoji="0" lang="en-US" sz="1200" i="0" u="none" strike="noStrike" cap="none" normalizeH="0" baseline="0" dirty="0">
              <a:solidFill>
                <a:srgbClr val="000000"/>
              </a:solidFill>
              <a:effectLst/>
              <a:latin typeface="Arial" charset="0"/>
            </a:endParaRPr>
          </a:p>
        </p:txBody>
      </p:sp>
      <p:sp>
        <p:nvSpPr>
          <p:cNvPr id="17" name="Rectangle 16"/>
          <p:cNvSpPr/>
          <p:nvPr/>
        </p:nvSpPr>
        <p:spPr bwMode="auto">
          <a:xfrm>
            <a:off x="3846229" y="3576780"/>
            <a:ext cx="1129404"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rgbClr val="000000"/>
              </a:solidFill>
              <a:effectLst/>
              <a:latin typeface="Arial" charset="0"/>
            </a:endParaRPr>
          </a:p>
        </p:txBody>
      </p:sp>
      <p:sp>
        <p:nvSpPr>
          <p:cNvPr id="18" name="Rectangle 17"/>
          <p:cNvSpPr/>
          <p:nvPr/>
        </p:nvSpPr>
        <p:spPr bwMode="auto">
          <a:xfrm>
            <a:off x="3818646" y="3513280"/>
            <a:ext cx="1108371"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a:solidFill>
                  <a:srgbClr val="000000"/>
                </a:solidFill>
                <a:latin typeface="Arial" charset="0"/>
              </a:rPr>
              <a:t>3</a:t>
            </a:r>
            <a:r>
              <a:rPr lang="en-US" sz="1200" dirty="0" smtClean="0">
                <a:solidFill>
                  <a:srgbClr val="000000"/>
                </a:solidFill>
                <a:latin typeface="Arial" charset="0"/>
              </a:rPr>
              <a:t> x m1.xlarge</a:t>
            </a:r>
            <a:endParaRPr kumimoji="0" lang="en-US" sz="1200" i="0" u="none" strike="noStrike" cap="none" normalizeH="0" baseline="0" dirty="0">
              <a:solidFill>
                <a:srgbClr val="000000"/>
              </a:solidFill>
              <a:effectLst/>
              <a:latin typeface="Arial" charset="0"/>
            </a:endParaRPr>
          </a:p>
        </p:txBody>
      </p:sp>
      <p:sp>
        <p:nvSpPr>
          <p:cNvPr id="19" name="Rectangle 18"/>
          <p:cNvSpPr/>
          <p:nvPr/>
        </p:nvSpPr>
        <p:spPr bwMode="auto">
          <a:xfrm>
            <a:off x="3727639" y="2871136"/>
            <a:ext cx="1366578" cy="1540096"/>
          </a:xfrm>
          <a:prstGeom prst="rect">
            <a:avLst/>
          </a:prstGeom>
          <a:no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chemeClr val="tx1"/>
              </a:solidFill>
              <a:effectLst/>
              <a:latin typeface="Arial" charset="0"/>
            </a:endParaRPr>
          </a:p>
        </p:txBody>
      </p:sp>
      <p:sp>
        <p:nvSpPr>
          <p:cNvPr id="20" name="Rectangle 19"/>
          <p:cNvSpPr/>
          <p:nvPr/>
        </p:nvSpPr>
        <p:spPr bwMode="auto">
          <a:xfrm>
            <a:off x="3771046" y="4215463"/>
            <a:ext cx="1279781" cy="124219"/>
          </a:xfrm>
          <a:prstGeom prst="rect">
            <a:avLst/>
          </a:prstGeom>
          <a:solidFill>
            <a:srgbClr val="4F81BD"/>
          </a:solidFill>
          <a:ln w="9525" cap="flat" cmpd="sng" algn="ctr">
            <a:solidFill>
              <a:srgbClr val="00445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HDFS (local instance)</a:t>
            </a:r>
            <a:endParaRPr kumimoji="0" lang="en-US" sz="700" i="0" u="none" strike="noStrike" cap="none" normalizeH="0" baseline="0" dirty="0">
              <a:solidFill>
                <a:srgbClr val="000000"/>
              </a:solidFill>
              <a:effectLst/>
              <a:latin typeface="Arial" charset="0"/>
            </a:endParaRPr>
          </a:p>
        </p:txBody>
      </p:sp>
      <p:sp>
        <p:nvSpPr>
          <p:cNvPr id="21" name="Can 20"/>
          <p:cNvSpPr/>
          <p:nvPr/>
        </p:nvSpPr>
        <p:spPr bwMode="auto">
          <a:xfrm>
            <a:off x="5723542" y="2198912"/>
            <a:ext cx="978700" cy="424873"/>
          </a:xfrm>
          <a:prstGeom prst="can">
            <a:avLst/>
          </a:prstGeom>
          <a:noFill/>
          <a:ln w="952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22" name="Rectangle 21"/>
          <p:cNvSpPr/>
          <p:nvPr/>
        </p:nvSpPr>
        <p:spPr bwMode="auto">
          <a:xfrm>
            <a:off x="5791003" y="2448448"/>
            <a:ext cx="825867" cy="12421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a:solidFill>
                  <a:srgbClr val="000000"/>
                </a:solidFill>
                <a:latin typeface="Arial" charset="0"/>
              </a:rPr>
              <a:t>t</a:t>
            </a:r>
            <a:r>
              <a:rPr lang="en-US" sz="700" dirty="0" smtClean="0">
                <a:solidFill>
                  <a:srgbClr val="000000"/>
                </a:solidFill>
                <a:latin typeface="Arial" charset="0"/>
              </a:rPr>
              <a:t>1.medium RDS</a:t>
            </a:r>
            <a:endParaRPr kumimoji="0" lang="en-US" sz="700" i="0" u="none" strike="noStrike" cap="none" normalizeH="0" baseline="0" dirty="0">
              <a:solidFill>
                <a:srgbClr val="000000"/>
              </a:solidFill>
              <a:effectLst/>
              <a:latin typeface="Arial" charset="0"/>
            </a:endParaRPr>
          </a:p>
        </p:txBody>
      </p:sp>
      <p:sp>
        <p:nvSpPr>
          <p:cNvPr id="23" name="TextBox 22"/>
          <p:cNvSpPr txBox="1"/>
          <p:nvPr/>
        </p:nvSpPr>
        <p:spPr>
          <a:xfrm>
            <a:off x="5771117" y="2258613"/>
            <a:ext cx="915635" cy="200055"/>
          </a:xfrm>
          <a:prstGeom prst="rect">
            <a:avLst/>
          </a:prstGeom>
          <a:noFill/>
          <a:ln>
            <a:noFill/>
          </a:ln>
        </p:spPr>
        <p:txBody>
          <a:bodyPr wrap="none" rtlCol="0">
            <a:spAutoFit/>
          </a:bodyPr>
          <a:lstStyle/>
          <a:p>
            <a:r>
              <a:rPr lang="en-US" sz="700" dirty="0" smtClean="0"/>
              <a:t>Metadata/user DB</a:t>
            </a:r>
            <a:endParaRPr lang="en-US" sz="700" dirty="0"/>
          </a:p>
        </p:txBody>
      </p:sp>
      <p:sp>
        <p:nvSpPr>
          <p:cNvPr id="24" name="Rectangle 23"/>
          <p:cNvSpPr/>
          <p:nvPr/>
        </p:nvSpPr>
        <p:spPr bwMode="auto">
          <a:xfrm>
            <a:off x="5415898" y="2875159"/>
            <a:ext cx="1366578" cy="1157096"/>
          </a:xfrm>
          <a:prstGeom prst="rect">
            <a:avLst/>
          </a:prstGeom>
          <a:no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chemeClr val="tx1"/>
              </a:solidFill>
              <a:effectLst/>
              <a:latin typeface="Arial" charset="0"/>
            </a:endParaRPr>
          </a:p>
        </p:txBody>
      </p:sp>
      <p:sp>
        <p:nvSpPr>
          <p:cNvPr id="25" name="Rectangle 24"/>
          <p:cNvSpPr/>
          <p:nvPr/>
        </p:nvSpPr>
        <p:spPr bwMode="auto">
          <a:xfrm>
            <a:off x="5514187" y="3159441"/>
            <a:ext cx="1198897" cy="136641"/>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AWS SES (email service)</a:t>
            </a:r>
            <a:endParaRPr kumimoji="0" lang="en-US" sz="700" i="0" u="none" strike="noStrike" cap="none" normalizeH="0" baseline="0" dirty="0">
              <a:solidFill>
                <a:srgbClr val="000000"/>
              </a:solidFill>
              <a:effectLst/>
              <a:latin typeface="Arial" charset="0"/>
            </a:endParaRPr>
          </a:p>
        </p:txBody>
      </p:sp>
      <p:sp>
        <p:nvSpPr>
          <p:cNvPr id="26" name="TextBox 25"/>
          <p:cNvSpPr txBox="1"/>
          <p:nvPr/>
        </p:nvSpPr>
        <p:spPr>
          <a:xfrm>
            <a:off x="5639819" y="2890552"/>
            <a:ext cx="941747" cy="230832"/>
          </a:xfrm>
          <a:prstGeom prst="rect">
            <a:avLst/>
          </a:prstGeom>
          <a:noFill/>
        </p:spPr>
        <p:txBody>
          <a:bodyPr wrap="none" rtlCol="0">
            <a:spAutoFit/>
          </a:bodyPr>
          <a:lstStyle/>
          <a:p>
            <a:r>
              <a:rPr lang="en-US" sz="900" b="1" dirty="0" smtClean="0"/>
              <a:t>AWS services</a:t>
            </a:r>
            <a:endParaRPr lang="en-US" sz="900" b="1" dirty="0"/>
          </a:p>
        </p:txBody>
      </p:sp>
      <p:sp>
        <p:nvSpPr>
          <p:cNvPr id="27" name="Rectangle 26"/>
          <p:cNvSpPr/>
          <p:nvPr/>
        </p:nvSpPr>
        <p:spPr bwMode="auto">
          <a:xfrm>
            <a:off x="5514187" y="3318601"/>
            <a:ext cx="1204925" cy="136641"/>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S3 (Backup, </a:t>
            </a:r>
            <a:r>
              <a:rPr lang="en-US" sz="600" dirty="0" smtClean="0">
                <a:solidFill>
                  <a:srgbClr val="000000"/>
                </a:solidFill>
                <a:latin typeface="Arial" charset="0"/>
              </a:rPr>
              <a:t>HDFS-Future</a:t>
            </a:r>
            <a:r>
              <a:rPr lang="en-US" sz="700" dirty="0" smtClean="0">
                <a:solidFill>
                  <a:srgbClr val="000000"/>
                </a:solidFill>
                <a:latin typeface="Arial" charset="0"/>
              </a:rPr>
              <a:t>)</a:t>
            </a:r>
            <a:endParaRPr kumimoji="0" lang="en-US" sz="700" i="0" u="none" strike="noStrike" cap="none" normalizeH="0" baseline="0" dirty="0">
              <a:solidFill>
                <a:srgbClr val="000000"/>
              </a:solidFill>
              <a:effectLst/>
              <a:latin typeface="Arial" charset="0"/>
            </a:endParaRPr>
          </a:p>
        </p:txBody>
      </p:sp>
      <p:sp>
        <p:nvSpPr>
          <p:cNvPr id="28" name="Rectangle 27"/>
          <p:cNvSpPr/>
          <p:nvPr/>
        </p:nvSpPr>
        <p:spPr bwMode="auto">
          <a:xfrm>
            <a:off x="5514187" y="3479168"/>
            <a:ext cx="1205329" cy="124219"/>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Route 53 (DNS)</a:t>
            </a:r>
            <a:endParaRPr kumimoji="0" lang="en-US" sz="700" i="0" u="none" strike="noStrike" cap="none" normalizeH="0" baseline="0" dirty="0">
              <a:solidFill>
                <a:srgbClr val="000000"/>
              </a:solidFill>
              <a:effectLst/>
              <a:latin typeface="Arial" charset="0"/>
            </a:endParaRPr>
          </a:p>
        </p:txBody>
      </p:sp>
      <p:sp>
        <p:nvSpPr>
          <p:cNvPr id="29" name="TextBox 28"/>
          <p:cNvSpPr txBox="1"/>
          <p:nvPr/>
        </p:nvSpPr>
        <p:spPr>
          <a:xfrm>
            <a:off x="3739251" y="3931302"/>
            <a:ext cx="1087375" cy="230832"/>
          </a:xfrm>
          <a:prstGeom prst="rect">
            <a:avLst/>
          </a:prstGeom>
          <a:noFill/>
        </p:spPr>
        <p:txBody>
          <a:bodyPr wrap="square" rtlCol="0">
            <a:spAutoFit/>
          </a:bodyPr>
          <a:lstStyle/>
          <a:p>
            <a:r>
              <a:rPr lang="en-US" sz="900" dirty="0" smtClean="0"/>
              <a:t>LUKS Encryption</a:t>
            </a:r>
            <a:endParaRPr lang="en-US" sz="900" dirty="0"/>
          </a:p>
        </p:txBody>
      </p:sp>
      <p:sp>
        <p:nvSpPr>
          <p:cNvPr id="30" name="Up-Down Arrow 29"/>
          <p:cNvSpPr/>
          <p:nvPr/>
        </p:nvSpPr>
        <p:spPr bwMode="auto">
          <a:xfrm>
            <a:off x="4850739" y="3921619"/>
            <a:ext cx="114500" cy="266467"/>
          </a:xfrm>
          <a:prstGeom prst="upDownArrow">
            <a:avLst/>
          </a:prstGeom>
          <a:solidFill>
            <a:schemeClr val="accent2">
              <a:lumMod val="75000"/>
            </a:schemeClr>
          </a:solidFill>
          <a:ln w="9525" cap="flat" cmpd="sng" algn="ctr">
            <a:solidFill>
              <a:srgbClr val="00445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1" name="TextBox 30"/>
          <p:cNvSpPr txBox="1"/>
          <p:nvPr/>
        </p:nvSpPr>
        <p:spPr>
          <a:xfrm>
            <a:off x="2205746" y="3676060"/>
            <a:ext cx="1087375" cy="230832"/>
          </a:xfrm>
          <a:prstGeom prst="rect">
            <a:avLst/>
          </a:prstGeom>
          <a:noFill/>
        </p:spPr>
        <p:txBody>
          <a:bodyPr wrap="square" rtlCol="0">
            <a:spAutoFit/>
          </a:bodyPr>
          <a:lstStyle/>
          <a:p>
            <a:r>
              <a:rPr lang="en-US" sz="900" dirty="0" smtClean="0"/>
              <a:t>LUKS Encryption</a:t>
            </a:r>
            <a:endParaRPr lang="en-US" sz="900" dirty="0"/>
          </a:p>
        </p:txBody>
      </p:sp>
      <p:sp>
        <p:nvSpPr>
          <p:cNvPr id="32" name="Up-Down Arrow 31"/>
          <p:cNvSpPr/>
          <p:nvPr/>
        </p:nvSpPr>
        <p:spPr bwMode="auto">
          <a:xfrm>
            <a:off x="2625058" y="3911759"/>
            <a:ext cx="114500" cy="220221"/>
          </a:xfrm>
          <a:prstGeom prst="upDownArrow">
            <a:avLst/>
          </a:prstGeom>
          <a:solidFill>
            <a:schemeClr val="accent2">
              <a:lumMod val="75000"/>
            </a:schemeClr>
          </a:solidFill>
          <a:ln w="9525" cap="flat" cmpd="sng" algn="ctr">
            <a:solidFill>
              <a:srgbClr val="00445D"/>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3" name="Rectangle 32"/>
          <p:cNvSpPr/>
          <p:nvPr/>
        </p:nvSpPr>
        <p:spPr bwMode="auto">
          <a:xfrm>
            <a:off x="5510262" y="3633824"/>
            <a:ext cx="1213169" cy="136641"/>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700" dirty="0" smtClean="0">
                <a:solidFill>
                  <a:srgbClr val="000000"/>
                </a:solidFill>
                <a:latin typeface="Arial" charset="0"/>
              </a:rPr>
              <a:t>Cloud watch</a:t>
            </a:r>
            <a:endParaRPr kumimoji="0" lang="en-US" sz="700" i="0" u="none" strike="noStrike" cap="none" normalizeH="0" baseline="0" dirty="0">
              <a:solidFill>
                <a:srgbClr val="000000"/>
              </a:solidFill>
              <a:effectLst/>
              <a:latin typeface="Arial" charset="0"/>
            </a:endParaRPr>
          </a:p>
        </p:txBody>
      </p:sp>
      <p:sp>
        <p:nvSpPr>
          <p:cNvPr id="34" name="Rectangle 33"/>
          <p:cNvSpPr/>
          <p:nvPr/>
        </p:nvSpPr>
        <p:spPr bwMode="auto">
          <a:xfrm>
            <a:off x="2255529" y="2294636"/>
            <a:ext cx="1042690" cy="208114"/>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a:solidFill>
                  <a:srgbClr val="000000"/>
                </a:solidFill>
                <a:latin typeface="Arial" charset="0"/>
              </a:rPr>
              <a:t>m</a:t>
            </a:r>
            <a:r>
              <a:rPr lang="en-US" sz="1200" dirty="0" smtClean="0">
                <a:solidFill>
                  <a:srgbClr val="000000"/>
                </a:solidFill>
                <a:latin typeface="Arial" charset="0"/>
              </a:rPr>
              <a:t>1.large</a:t>
            </a:r>
            <a:endParaRPr kumimoji="0" lang="en-US" sz="1200" i="0" u="none" strike="noStrike" cap="none" normalizeH="0" baseline="0" dirty="0">
              <a:solidFill>
                <a:srgbClr val="000000"/>
              </a:solidFill>
              <a:effectLst/>
              <a:latin typeface="Arial" charset="0"/>
            </a:endParaRPr>
          </a:p>
        </p:txBody>
      </p:sp>
      <p:sp>
        <p:nvSpPr>
          <p:cNvPr id="35" name="Rectangle 34"/>
          <p:cNvSpPr/>
          <p:nvPr/>
        </p:nvSpPr>
        <p:spPr bwMode="auto">
          <a:xfrm>
            <a:off x="2079140" y="1926068"/>
            <a:ext cx="1366578" cy="653150"/>
          </a:xfrm>
          <a:prstGeom prst="rect">
            <a:avLst/>
          </a:prstGeom>
          <a:no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chemeClr val="tx1"/>
              </a:solidFill>
              <a:effectLst/>
              <a:latin typeface="Arial" charset="0"/>
            </a:endParaRPr>
          </a:p>
        </p:txBody>
      </p:sp>
      <p:sp>
        <p:nvSpPr>
          <p:cNvPr id="36" name="TextBox 35"/>
          <p:cNvSpPr txBox="1"/>
          <p:nvPr/>
        </p:nvSpPr>
        <p:spPr>
          <a:xfrm>
            <a:off x="2204221" y="1945340"/>
            <a:ext cx="1172579" cy="369332"/>
          </a:xfrm>
          <a:prstGeom prst="rect">
            <a:avLst/>
          </a:prstGeom>
          <a:noFill/>
        </p:spPr>
        <p:txBody>
          <a:bodyPr wrap="none" rtlCol="0">
            <a:spAutoFit/>
          </a:bodyPr>
          <a:lstStyle/>
          <a:p>
            <a:pPr algn="ctr"/>
            <a:r>
              <a:rPr lang="en-US" sz="900" dirty="0" smtClean="0"/>
              <a:t>Job/cluster/</a:t>
            </a:r>
          </a:p>
          <a:p>
            <a:pPr algn="ctr"/>
            <a:r>
              <a:rPr lang="en-US" sz="900" dirty="0" err="1" smtClean="0"/>
              <a:t>Saltstack</a:t>
            </a:r>
            <a:r>
              <a:rPr lang="en-US" sz="900" dirty="0" smtClean="0"/>
              <a:t> manager</a:t>
            </a:r>
            <a:endParaRPr lang="en-US" sz="900" dirty="0"/>
          </a:p>
        </p:txBody>
      </p:sp>
      <p:sp>
        <p:nvSpPr>
          <p:cNvPr id="37" name="Rectangle 36"/>
          <p:cNvSpPr/>
          <p:nvPr/>
        </p:nvSpPr>
        <p:spPr bwMode="auto">
          <a:xfrm>
            <a:off x="3891892" y="2294636"/>
            <a:ext cx="1042690" cy="208114"/>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a:solidFill>
                  <a:srgbClr val="000000"/>
                </a:solidFill>
                <a:latin typeface="Arial" charset="0"/>
              </a:rPr>
              <a:t>m</a:t>
            </a:r>
            <a:r>
              <a:rPr lang="en-US" sz="1200" dirty="0" smtClean="0">
                <a:solidFill>
                  <a:srgbClr val="000000"/>
                </a:solidFill>
                <a:latin typeface="Arial" charset="0"/>
              </a:rPr>
              <a:t>1.large</a:t>
            </a:r>
            <a:endParaRPr kumimoji="0" lang="en-US" sz="1200" i="0" u="none" strike="noStrike" cap="none" normalizeH="0" baseline="0" dirty="0">
              <a:solidFill>
                <a:srgbClr val="000000"/>
              </a:solidFill>
              <a:effectLst/>
              <a:latin typeface="Arial" charset="0"/>
            </a:endParaRPr>
          </a:p>
        </p:txBody>
      </p:sp>
      <p:sp>
        <p:nvSpPr>
          <p:cNvPr id="38" name="Rectangle 37"/>
          <p:cNvSpPr/>
          <p:nvPr/>
        </p:nvSpPr>
        <p:spPr bwMode="auto">
          <a:xfrm>
            <a:off x="3723970" y="1926068"/>
            <a:ext cx="1366578" cy="653150"/>
          </a:xfrm>
          <a:prstGeom prst="rect">
            <a:avLst/>
          </a:prstGeom>
          <a:no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i="0" u="none" strike="noStrike" cap="none" normalizeH="0" baseline="0" dirty="0">
              <a:solidFill>
                <a:schemeClr val="tx1"/>
              </a:solidFill>
              <a:effectLst/>
              <a:latin typeface="Arial" charset="0"/>
            </a:endParaRPr>
          </a:p>
        </p:txBody>
      </p:sp>
      <p:sp>
        <p:nvSpPr>
          <p:cNvPr id="39" name="TextBox 38"/>
          <p:cNvSpPr txBox="1"/>
          <p:nvPr/>
        </p:nvSpPr>
        <p:spPr>
          <a:xfrm>
            <a:off x="3888624" y="1945340"/>
            <a:ext cx="1080438" cy="230832"/>
          </a:xfrm>
          <a:prstGeom prst="rect">
            <a:avLst/>
          </a:prstGeom>
          <a:noFill/>
        </p:spPr>
        <p:txBody>
          <a:bodyPr wrap="none" rtlCol="0">
            <a:spAutoFit/>
          </a:bodyPr>
          <a:lstStyle/>
          <a:p>
            <a:pPr algn="ctr"/>
            <a:r>
              <a:rPr lang="en-US" sz="900" dirty="0" smtClean="0"/>
              <a:t>REST / UI server,</a:t>
            </a:r>
          </a:p>
        </p:txBody>
      </p:sp>
      <p:sp>
        <p:nvSpPr>
          <p:cNvPr id="42" name="TextBox 41"/>
          <p:cNvSpPr txBox="1"/>
          <p:nvPr/>
        </p:nvSpPr>
        <p:spPr>
          <a:xfrm>
            <a:off x="4934582" y="1181928"/>
            <a:ext cx="585050" cy="261610"/>
          </a:xfrm>
          <a:prstGeom prst="rect">
            <a:avLst/>
          </a:prstGeom>
          <a:noFill/>
        </p:spPr>
        <p:txBody>
          <a:bodyPr wrap="square" rtlCol="0">
            <a:spAutoFit/>
          </a:bodyPr>
          <a:lstStyle/>
          <a:p>
            <a:r>
              <a:rPr lang="en-US" sz="1100" dirty="0" smtClean="0"/>
              <a:t>SSL</a:t>
            </a:r>
            <a:endParaRPr lang="en-US" sz="1100" dirty="0"/>
          </a:p>
        </p:txBody>
      </p:sp>
      <p:cxnSp>
        <p:nvCxnSpPr>
          <p:cNvPr id="43" name="Straight Arrow Connector 42"/>
          <p:cNvCxnSpPr>
            <a:stCxn id="38" idx="1"/>
            <a:endCxn id="35" idx="3"/>
          </p:cNvCxnSpPr>
          <p:nvPr/>
        </p:nvCxnSpPr>
        <p:spPr bwMode="auto">
          <a:xfrm flipH="1">
            <a:off x="3445718" y="2252643"/>
            <a:ext cx="278252" cy="0"/>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cxnSp>
        <p:nvCxnSpPr>
          <p:cNvPr id="44" name="Straight Arrow Connector 43"/>
          <p:cNvCxnSpPr>
            <a:stCxn id="35" idx="2"/>
          </p:cNvCxnSpPr>
          <p:nvPr/>
        </p:nvCxnSpPr>
        <p:spPr bwMode="auto">
          <a:xfrm>
            <a:off x="2762429" y="2579218"/>
            <a:ext cx="3793" cy="323963"/>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cxnSp>
        <p:nvCxnSpPr>
          <p:cNvPr id="45" name="Straight Arrow Connector 44"/>
          <p:cNvCxnSpPr>
            <a:stCxn id="38" idx="2"/>
          </p:cNvCxnSpPr>
          <p:nvPr/>
        </p:nvCxnSpPr>
        <p:spPr bwMode="auto">
          <a:xfrm>
            <a:off x="4407259" y="2579218"/>
            <a:ext cx="3669" cy="291918"/>
          </a:xfrm>
          <a:prstGeom prst="straightConnector1">
            <a:avLst/>
          </a:prstGeom>
          <a:solidFill>
            <a:schemeClr val="accent1"/>
          </a:solidFill>
          <a:ln w="9525" cap="flat" cmpd="sng" algn="ctr">
            <a:solidFill>
              <a:srgbClr val="4F81BD"/>
            </a:solidFill>
            <a:prstDash val="solid"/>
            <a:round/>
            <a:headEnd type="arrow"/>
            <a:tailEnd type="arrow"/>
          </a:ln>
          <a:effectLst/>
        </p:spPr>
      </p:cxnSp>
      <p:cxnSp>
        <p:nvCxnSpPr>
          <p:cNvPr id="47" name="Straight Arrow Connector 46"/>
          <p:cNvCxnSpPr/>
          <p:nvPr/>
        </p:nvCxnSpPr>
        <p:spPr bwMode="auto">
          <a:xfrm>
            <a:off x="3445718" y="4275667"/>
            <a:ext cx="281921" cy="0"/>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cxnSp>
        <p:nvCxnSpPr>
          <p:cNvPr id="49" name="Elbow Connector 48"/>
          <p:cNvCxnSpPr/>
          <p:nvPr/>
        </p:nvCxnSpPr>
        <p:spPr bwMode="auto">
          <a:xfrm>
            <a:off x="3123259" y="2586358"/>
            <a:ext cx="1044222" cy="115839"/>
          </a:xfrm>
          <a:prstGeom prst="bentConnector3">
            <a:avLst>
              <a:gd name="adj1" fmla="val -1351"/>
            </a:avLst>
          </a:prstGeom>
          <a:solidFill>
            <a:schemeClr val="accent1"/>
          </a:solidFill>
          <a:ln w="9525" cap="flat" cmpd="sng" algn="ctr">
            <a:solidFill>
              <a:srgbClr val="4F81BD"/>
            </a:solidFill>
            <a:prstDash val="solid"/>
            <a:round/>
            <a:headEnd type="none" w="med" len="med"/>
            <a:tailEnd type="none"/>
          </a:ln>
          <a:effectLst/>
        </p:spPr>
      </p:cxnSp>
      <p:cxnSp>
        <p:nvCxnSpPr>
          <p:cNvPr id="50" name="Straight Arrow Connector 49"/>
          <p:cNvCxnSpPr/>
          <p:nvPr/>
        </p:nvCxnSpPr>
        <p:spPr bwMode="auto">
          <a:xfrm>
            <a:off x="4166014" y="2688544"/>
            <a:ext cx="3793" cy="201155"/>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sp>
        <p:nvSpPr>
          <p:cNvPr id="51" name="Rectangle 50"/>
          <p:cNvSpPr/>
          <p:nvPr/>
        </p:nvSpPr>
        <p:spPr bwMode="auto">
          <a:xfrm>
            <a:off x="3835362" y="3188916"/>
            <a:ext cx="1042690" cy="228927"/>
          </a:xfrm>
          <a:prstGeom prst="rect">
            <a:avLst/>
          </a:prstGeom>
          <a:solidFill>
            <a:srgbClr val="4F81BD"/>
          </a:solidFill>
          <a:ln w="9525" cap="flat" cmpd="sng" algn="ctr">
            <a:solidFill>
              <a:srgbClr val="00668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a:solidFill>
                  <a:srgbClr val="000000"/>
                </a:solidFill>
                <a:latin typeface="Arial" charset="0"/>
              </a:rPr>
              <a:t>m</a:t>
            </a:r>
            <a:r>
              <a:rPr lang="en-US" sz="1200" dirty="0" smtClean="0">
                <a:solidFill>
                  <a:srgbClr val="000000"/>
                </a:solidFill>
                <a:latin typeface="Arial" charset="0"/>
              </a:rPr>
              <a:t>1.large</a:t>
            </a:r>
            <a:endParaRPr kumimoji="0" lang="en-US" sz="1200" i="0" u="none" strike="noStrike" cap="none" normalizeH="0" baseline="0" dirty="0">
              <a:solidFill>
                <a:srgbClr val="000000"/>
              </a:solidFill>
              <a:effectLst/>
              <a:latin typeface="Arial" charset="0"/>
            </a:endParaRPr>
          </a:p>
        </p:txBody>
      </p:sp>
      <p:sp>
        <p:nvSpPr>
          <p:cNvPr id="52" name="TextBox 51"/>
          <p:cNvSpPr txBox="1"/>
          <p:nvPr/>
        </p:nvSpPr>
        <p:spPr>
          <a:xfrm>
            <a:off x="217242" y="917601"/>
            <a:ext cx="2864887" cy="430887"/>
          </a:xfrm>
          <a:prstGeom prst="rect">
            <a:avLst/>
          </a:prstGeom>
          <a:noFill/>
        </p:spPr>
        <p:txBody>
          <a:bodyPr wrap="none" rtlCol="0">
            <a:spAutoFit/>
          </a:bodyPr>
          <a:lstStyle/>
          <a:p>
            <a:pPr marL="171450" indent="-171450">
              <a:buFont typeface="Arial"/>
              <a:buChar char="•"/>
            </a:pPr>
            <a:r>
              <a:rPr lang="en-US" sz="1100" dirty="0" smtClean="0"/>
              <a:t>All instances deployed on private subnet</a:t>
            </a:r>
          </a:p>
          <a:p>
            <a:pPr marL="171450" indent="-171450">
              <a:buFont typeface="Arial"/>
              <a:buChar char="•"/>
            </a:pPr>
            <a:r>
              <a:rPr lang="en-US" sz="1100" dirty="0" smtClean="0"/>
              <a:t>Single gateway (NAT) on public subnet</a:t>
            </a:r>
            <a:endParaRPr lang="en-US" sz="1100" dirty="0"/>
          </a:p>
        </p:txBody>
      </p:sp>
      <p:sp>
        <p:nvSpPr>
          <p:cNvPr id="53" name="Rectangle 52"/>
          <p:cNvSpPr/>
          <p:nvPr/>
        </p:nvSpPr>
        <p:spPr bwMode="auto">
          <a:xfrm>
            <a:off x="7534206" y="1651212"/>
            <a:ext cx="992579" cy="276999"/>
          </a:xfrm>
          <a:prstGeom prst="rect">
            <a:avLst/>
          </a:prstGeom>
          <a:solidFill>
            <a:srgbClr val="4F81BD"/>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200" dirty="0">
                <a:solidFill>
                  <a:srgbClr val="000000"/>
                </a:solidFill>
                <a:latin typeface="Arial" charset="0"/>
              </a:rPr>
              <a:t>m</a:t>
            </a:r>
            <a:r>
              <a:rPr lang="en-US" sz="1200" dirty="0" smtClean="0">
                <a:solidFill>
                  <a:srgbClr val="000000"/>
                </a:solidFill>
                <a:latin typeface="Arial" charset="0"/>
              </a:rPr>
              <a:t>1.medium</a:t>
            </a:r>
            <a:endParaRPr kumimoji="0" lang="en-US" sz="1200" i="0" u="none" strike="noStrike" cap="none" normalizeH="0" baseline="0" dirty="0">
              <a:solidFill>
                <a:srgbClr val="000000"/>
              </a:solidFill>
              <a:effectLst/>
              <a:latin typeface="Arial" charset="0"/>
            </a:endParaRPr>
          </a:p>
        </p:txBody>
      </p:sp>
      <p:sp>
        <p:nvSpPr>
          <p:cNvPr id="54" name="TextBox 53"/>
          <p:cNvSpPr txBox="1"/>
          <p:nvPr/>
        </p:nvSpPr>
        <p:spPr>
          <a:xfrm>
            <a:off x="6892046" y="1270061"/>
            <a:ext cx="2050806" cy="261610"/>
          </a:xfrm>
          <a:prstGeom prst="rect">
            <a:avLst/>
          </a:prstGeom>
          <a:noFill/>
        </p:spPr>
        <p:txBody>
          <a:bodyPr wrap="none" rtlCol="0">
            <a:spAutoFit/>
          </a:bodyPr>
          <a:lstStyle/>
          <a:p>
            <a:r>
              <a:rPr lang="en-US" sz="1100" dirty="0" smtClean="0"/>
              <a:t>Gateway for install / upgrades</a:t>
            </a:r>
          </a:p>
        </p:txBody>
      </p:sp>
      <p:sp>
        <p:nvSpPr>
          <p:cNvPr id="55" name="Cloud 54"/>
          <p:cNvSpPr/>
          <p:nvPr/>
        </p:nvSpPr>
        <p:spPr bwMode="auto">
          <a:xfrm rot="467021">
            <a:off x="803592" y="1410961"/>
            <a:ext cx="7017506" cy="3640126"/>
          </a:xfrm>
          <a:prstGeom prst="cloud">
            <a:avLst/>
          </a:prstGeom>
          <a:noFill/>
          <a:ln w="57150"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57" name="Up-Down Arrow 56"/>
          <p:cNvSpPr/>
          <p:nvPr/>
        </p:nvSpPr>
        <p:spPr bwMode="auto">
          <a:xfrm>
            <a:off x="4556208" y="1239486"/>
            <a:ext cx="197322" cy="410907"/>
          </a:xfrm>
          <a:prstGeom prst="upDownArrow">
            <a:avLst/>
          </a:prstGeom>
          <a:solidFill>
            <a:srgbClr val="FFFFFF"/>
          </a:solidFill>
          <a:ln w="28575" cap="flat" cmpd="sng" algn="ctr">
            <a:solidFill>
              <a:srgbClr val="00B7DB"/>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pic>
        <p:nvPicPr>
          <p:cNvPr id="58" name="Picture 57" descr="7288396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8149" y="808240"/>
            <a:ext cx="725687" cy="444434"/>
          </a:xfrm>
          <a:prstGeom prst="rect">
            <a:avLst/>
          </a:prstGeom>
        </p:spPr>
      </p:pic>
      <p:pic>
        <p:nvPicPr>
          <p:cNvPr id="59" name="Picture 58" descr="Screen Shot 2015-09-02 at 11.10.02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455" y="259853"/>
            <a:ext cx="1693435" cy="449961"/>
          </a:xfrm>
          <a:prstGeom prst="rect">
            <a:avLst/>
          </a:prstGeom>
        </p:spPr>
      </p:pic>
    </p:spTree>
    <p:extLst>
      <p:ext uri="{BB962C8B-B14F-4D97-AF65-F5344CB8AC3E}">
        <p14:creationId xmlns:p14="http://schemas.microsoft.com/office/powerpoint/2010/main" val="328289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767" y="88"/>
            <a:ext cx="8229600" cy="857250"/>
          </a:xfrm>
        </p:spPr>
        <p:txBody>
          <a:bodyPr>
            <a:normAutofit/>
          </a:bodyPr>
          <a:lstStyle/>
          <a:p>
            <a:pPr algn="l"/>
            <a:r>
              <a:rPr lang="en-US" sz="2800" dirty="0" smtClean="0"/>
              <a:t>Learn how to develop professional software</a:t>
            </a:r>
            <a:endParaRPr lang="en-US" sz="2800" dirty="0"/>
          </a:p>
        </p:txBody>
      </p:sp>
      <p:sp>
        <p:nvSpPr>
          <p:cNvPr id="3" name="Content Placeholder 2"/>
          <p:cNvSpPr>
            <a:spLocks noGrp="1"/>
          </p:cNvSpPr>
          <p:nvPr>
            <p:ph sz="half" idx="1"/>
          </p:nvPr>
        </p:nvSpPr>
        <p:spPr>
          <a:xfrm>
            <a:off x="500179" y="1377261"/>
            <a:ext cx="4287721" cy="2590896"/>
          </a:xfrm>
        </p:spPr>
        <p:txBody>
          <a:bodyPr>
            <a:normAutofit/>
          </a:bodyPr>
          <a:lstStyle/>
          <a:p>
            <a:pPr>
              <a:buClr>
                <a:schemeClr val="accent3">
                  <a:lumMod val="75000"/>
                </a:schemeClr>
              </a:buClr>
              <a:buFont typeface="Wingdings" charset="2"/>
              <a:buChar char="§"/>
            </a:pPr>
            <a:r>
              <a:rPr lang="en-US" sz="1600" dirty="0" smtClean="0"/>
              <a:t>Source Control (</a:t>
            </a:r>
            <a:r>
              <a:rPr lang="en-US" sz="1600" dirty="0" err="1" smtClean="0"/>
              <a:t>GitHub</a:t>
            </a:r>
            <a:r>
              <a:rPr lang="en-US" sz="1600" dirty="0" smtClean="0"/>
              <a:t>)</a:t>
            </a:r>
          </a:p>
          <a:p>
            <a:pPr>
              <a:buClr>
                <a:schemeClr val="accent3">
                  <a:lumMod val="75000"/>
                </a:schemeClr>
              </a:buClr>
              <a:buFont typeface="Wingdings" charset="2"/>
              <a:buChar char="§"/>
            </a:pPr>
            <a:r>
              <a:rPr lang="en-US" sz="1600" dirty="0" smtClean="0"/>
              <a:t>Build systems (Maven, </a:t>
            </a:r>
            <a:r>
              <a:rPr lang="en-US" sz="1600" dirty="0" err="1" smtClean="0"/>
              <a:t>SCons</a:t>
            </a:r>
            <a:r>
              <a:rPr lang="en-US" sz="1600" dirty="0" smtClean="0"/>
              <a:t>, Ant, Internal Build System)</a:t>
            </a:r>
          </a:p>
          <a:p>
            <a:pPr>
              <a:buClr>
                <a:schemeClr val="accent3">
                  <a:lumMod val="75000"/>
                </a:schemeClr>
              </a:buClr>
              <a:buFont typeface="Wingdings" charset="2"/>
              <a:buChar char="§"/>
            </a:pPr>
            <a:r>
              <a:rPr lang="en-US" sz="1600" dirty="0" smtClean="0"/>
              <a:t>Test Automation (</a:t>
            </a:r>
            <a:r>
              <a:rPr lang="en-US" sz="1600" dirty="0" err="1" smtClean="0"/>
              <a:t>TestNG</a:t>
            </a:r>
            <a:r>
              <a:rPr lang="en-US" sz="1600" dirty="0" smtClean="0"/>
              <a:t>, Karma, …)</a:t>
            </a:r>
            <a:endParaRPr lang="en-US" sz="800" dirty="0" smtClean="0"/>
          </a:p>
          <a:p>
            <a:pPr>
              <a:buClr>
                <a:schemeClr val="accent3">
                  <a:lumMod val="75000"/>
                </a:schemeClr>
              </a:buClr>
              <a:buFont typeface="Wingdings" charset="2"/>
              <a:buChar char="§"/>
            </a:pPr>
            <a:r>
              <a:rPr lang="en-US" sz="1600" dirty="0" smtClean="0"/>
              <a:t>Continues integration (Jenkins, Bamboo)</a:t>
            </a:r>
          </a:p>
          <a:p>
            <a:pPr>
              <a:buClr>
                <a:schemeClr val="accent3">
                  <a:lumMod val="75000"/>
                </a:schemeClr>
              </a:buClr>
              <a:buFont typeface="Wingdings" charset="2"/>
              <a:buChar char="§"/>
            </a:pPr>
            <a:r>
              <a:rPr lang="en-US" sz="1600" dirty="0" smtClean="0"/>
              <a:t>Quality Assurance</a:t>
            </a:r>
            <a:endParaRPr lang="en-US" sz="1200" dirty="0" smtClean="0"/>
          </a:p>
        </p:txBody>
      </p:sp>
      <p:sp>
        <p:nvSpPr>
          <p:cNvPr id="4" name="Content Placeholder 3"/>
          <p:cNvSpPr>
            <a:spLocks noGrp="1"/>
          </p:cNvSpPr>
          <p:nvPr>
            <p:ph sz="half" idx="2"/>
          </p:nvPr>
        </p:nvSpPr>
        <p:spPr>
          <a:xfrm>
            <a:off x="4787900" y="1344822"/>
            <a:ext cx="4203700" cy="2215732"/>
          </a:xfrm>
        </p:spPr>
        <p:txBody>
          <a:bodyPr>
            <a:noAutofit/>
          </a:bodyPr>
          <a:lstStyle/>
          <a:p>
            <a:pPr>
              <a:buClr>
                <a:schemeClr val="accent3">
                  <a:lumMod val="75000"/>
                </a:schemeClr>
              </a:buClr>
              <a:buFont typeface="Wingdings" charset="2"/>
              <a:buChar char="§"/>
            </a:pPr>
            <a:r>
              <a:rPr lang="en-US" sz="1600" dirty="0"/>
              <a:t>Agile </a:t>
            </a:r>
            <a:r>
              <a:rPr lang="en-US" sz="1600" dirty="0" smtClean="0"/>
              <a:t>Development (Green Hopper)</a:t>
            </a:r>
          </a:p>
          <a:p>
            <a:pPr>
              <a:buClr>
                <a:schemeClr val="accent3">
                  <a:lumMod val="75000"/>
                </a:schemeClr>
              </a:buClr>
              <a:buFont typeface="Wingdings" charset="2"/>
              <a:buChar char="§"/>
            </a:pPr>
            <a:r>
              <a:rPr lang="en-US" sz="1600" dirty="0"/>
              <a:t>Code Reviews </a:t>
            </a:r>
            <a:r>
              <a:rPr lang="en-US" sz="1600" dirty="0" smtClean="0"/>
              <a:t>(</a:t>
            </a:r>
            <a:r>
              <a:rPr lang="en-US" sz="1600" dirty="0" err="1" smtClean="0"/>
              <a:t>GitHub</a:t>
            </a:r>
            <a:r>
              <a:rPr lang="en-US" sz="1600" dirty="0" smtClean="0"/>
              <a:t>)</a:t>
            </a:r>
            <a:endParaRPr lang="en-US" sz="1600" dirty="0"/>
          </a:p>
          <a:p>
            <a:pPr>
              <a:buClr>
                <a:schemeClr val="accent3">
                  <a:lumMod val="75000"/>
                </a:schemeClr>
              </a:buClr>
              <a:buFont typeface="Wingdings" charset="2"/>
              <a:buChar char="§"/>
            </a:pPr>
            <a:r>
              <a:rPr lang="en-US" sz="1600" dirty="0"/>
              <a:t>Issue, Customer Request, Product Management Tracking (JIRA)</a:t>
            </a:r>
          </a:p>
          <a:p>
            <a:pPr>
              <a:buClr>
                <a:schemeClr val="accent3">
                  <a:lumMod val="75000"/>
                </a:schemeClr>
              </a:buClr>
              <a:buFont typeface="Wingdings" charset="2"/>
              <a:buChar char="§"/>
            </a:pPr>
            <a:r>
              <a:rPr lang="en-US" sz="1600" dirty="0" smtClean="0"/>
              <a:t>Design and documentation (Wiki, Google Docs)</a:t>
            </a:r>
          </a:p>
          <a:p>
            <a:pPr>
              <a:buClr>
                <a:schemeClr val="accent3">
                  <a:lumMod val="75000"/>
                </a:schemeClr>
              </a:buClr>
              <a:buFont typeface="Wingdings" charset="2"/>
              <a:buChar char="§"/>
            </a:pPr>
            <a:r>
              <a:rPr lang="en-US" sz="1600" dirty="0" smtClean="0"/>
              <a:t>Release Management (Internal)</a:t>
            </a:r>
          </a:p>
          <a:p>
            <a:pPr>
              <a:buClr>
                <a:schemeClr val="accent3">
                  <a:lumMod val="75000"/>
                </a:schemeClr>
              </a:buClr>
              <a:buFont typeface="Wingdings" charset="2"/>
              <a:buChar char="§"/>
            </a:pPr>
            <a:r>
              <a:rPr lang="en-US" sz="1600" dirty="0" smtClean="0"/>
              <a:t>Beta Releases, Pilot programs, …</a:t>
            </a:r>
          </a:p>
        </p:txBody>
      </p:sp>
      <p:sp>
        <p:nvSpPr>
          <p:cNvPr id="5" name="TextBox 4"/>
          <p:cNvSpPr txBox="1"/>
          <p:nvPr/>
        </p:nvSpPr>
        <p:spPr>
          <a:xfrm>
            <a:off x="4942495" y="911670"/>
            <a:ext cx="3729791" cy="369332"/>
          </a:xfrm>
          <a:prstGeom prst="rect">
            <a:avLst/>
          </a:prstGeom>
          <a:solidFill>
            <a:schemeClr val="accent2"/>
          </a:solidFill>
        </p:spPr>
        <p:txBody>
          <a:bodyPr wrap="square" rtlCol="0">
            <a:spAutoFit/>
          </a:bodyPr>
          <a:lstStyle/>
          <a:p>
            <a:r>
              <a:rPr lang="en-US" dirty="0" smtClean="0">
                <a:solidFill>
                  <a:schemeClr val="bg1"/>
                </a:solidFill>
              </a:rPr>
              <a:t>Processes</a:t>
            </a:r>
            <a:endParaRPr lang="en-US" dirty="0">
              <a:solidFill>
                <a:schemeClr val="bg1"/>
              </a:solidFill>
            </a:endParaRPr>
          </a:p>
        </p:txBody>
      </p:sp>
      <p:sp>
        <p:nvSpPr>
          <p:cNvPr id="6" name="TextBox 5"/>
          <p:cNvSpPr txBox="1"/>
          <p:nvPr/>
        </p:nvSpPr>
        <p:spPr>
          <a:xfrm>
            <a:off x="455615" y="911670"/>
            <a:ext cx="3412086" cy="369332"/>
          </a:xfrm>
          <a:prstGeom prst="rect">
            <a:avLst/>
          </a:prstGeom>
          <a:solidFill>
            <a:schemeClr val="accent2"/>
          </a:solidFill>
        </p:spPr>
        <p:txBody>
          <a:bodyPr wrap="square" rtlCol="0">
            <a:spAutoFit/>
          </a:bodyPr>
          <a:lstStyle/>
          <a:p>
            <a:r>
              <a:rPr lang="en-US" dirty="0" smtClean="0">
                <a:solidFill>
                  <a:schemeClr val="bg1"/>
                </a:solidFill>
              </a:rPr>
              <a:t>Tools</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4972522" y="3670679"/>
            <a:ext cx="3327841" cy="681262"/>
          </a:xfrm>
          <a:prstGeom prst="rect">
            <a:avLst/>
          </a:prstGeom>
        </p:spPr>
      </p:pic>
      <p:sp>
        <p:nvSpPr>
          <p:cNvPr id="8" name="TextBox 7"/>
          <p:cNvSpPr txBox="1"/>
          <p:nvPr/>
        </p:nvSpPr>
        <p:spPr>
          <a:xfrm>
            <a:off x="4947426" y="4361863"/>
            <a:ext cx="2050461" cy="261610"/>
          </a:xfrm>
          <a:prstGeom prst="rect">
            <a:avLst/>
          </a:prstGeom>
          <a:noFill/>
        </p:spPr>
        <p:txBody>
          <a:bodyPr wrap="none" rtlCol="0">
            <a:spAutoFit/>
          </a:bodyPr>
          <a:lstStyle/>
          <a:p>
            <a:r>
              <a:rPr lang="en-US" sz="1100" dirty="0" smtClean="0"/>
              <a:t>3-Year </a:t>
            </a:r>
            <a:r>
              <a:rPr lang="en-US" sz="1100" dirty="0" err="1" smtClean="0"/>
              <a:t>GitHub</a:t>
            </a:r>
            <a:r>
              <a:rPr lang="en-US" sz="1100" dirty="0" smtClean="0"/>
              <a:t> commit history.</a:t>
            </a:r>
            <a:endParaRPr lang="en-US" sz="1100" dirty="0"/>
          </a:p>
        </p:txBody>
      </p:sp>
      <p:graphicFrame>
        <p:nvGraphicFramePr>
          <p:cNvPr id="9" name="Table 8"/>
          <p:cNvGraphicFramePr>
            <a:graphicFrameLocks noGrp="1"/>
          </p:cNvGraphicFramePr>
          <p:nvPr>
            <p:extLst>
              <p:ext uri="{D42A27DB-BD31-4B8C-83A1-F6EECF244321}">
                <p14:modId xmlns:p14="http://schemas.microsoft.com/office/powerpoint/2010/main" val="9098027"/>
              </p:ext>
            </p:extLst>
          </p:nvPr>
        </p:nvGraphicFramePr>
        <p:xfrm>
          <a:off x="626770" y="3808464"/>
          <a:ext cx="3240931" cy="518160"/>
        </p:xfrm>
        <a:graphic>
          <a:graphicData uri="http://schemas.openxmlformats.org/drawingml/2006/table">
            <a:tbl>
              <a:tblPr firstRow="1" bandRow="1">
                <a:tableStyleId>{C4B1156A-380E-4F78-BDF5-A606A8083BF9}</a:tableStyleId>
              </a:tblPr>
              <a:tblGrid>
                <a:gridCol w="704206"/>
                <a:gridCol w="835577"/>
                <a:gridCol w="946988"/>
                <a:gridCol w="754160"/>
              </a:tblGrid>
              <a:tr h="241366">
                <a:tc>
                  <a:txBody>
                    <a:bodyPr/>
                    <a:lstStyle/>
                    <a:p>
                      <a:r>
                        <a:rPr lang="en-US" sz="1100" dirty="0" smtClean="0"/>
                        <a:t>Unit</a:t>
                      </a:r>
                      <a:endParaRPr lang="en-US" sz="1100" dirty="0"/>
                    </a:p>
                  </a:txBody>
                  <a:tcPr/>
                </a:tc>
                <a:tc>
                  <a:txBody>
                    <a:bodyPr/>
                    <a:lstStyle/>
                    <a:p>
                      <a:r>
                        <a:rPr lang="en-US" sz="1100" dirty="0" smtClean="0"/>
                        <a:t>Workflow</a:t>
                      </a:r>
                      <a:endParaRPr lang="en-US" sz="1100" dirty="0"/>
                    </a:p>
                  </a:txBody>
                  <a:tcPr/>
                </a:tc>
                <a:tc>
                  <a:txBody>
                    <a:bodyPr/>
                    <a:lstStyle/>
                    <a:p>
                      <a:r>
                        <a:rPr lang="en-US" sz="1100" dirty="0" smtClean="0"/>
                        <a:t>Integration</a:t>
                      </a:r>
                      <a:endParaRPr lang="en-US" sz="1100" dirty="0"/>
                    </a:p>
                  </a:txBody>
                  <a:tcPr/>
                </a:tc>
                <a:tc>
                  <a:txBody>
                    <a:bodyPr/>
                    <a:lstStyle/>
                    <a:p>
                      <a:r>
                        <a:rPr lang="en-US" sz="1100" dirty="0" smtClean="0"/>
                        <a:t>Release</a:t>
                      </a:r>
                      <a:endParaRPr lang="en-US" sz="1100" dirty="0"/>
                    </a:p>
                  </a:txBody>
                  <a:tcPr/>
                </a:tc>
              </a:tr>
              <a:tr h="241366">
                <a:tc>
                  <a:txBody>
                    <a:bodyPr/>
                    <a:lstStyle/>
                    <a:p>
                      <a:r>
                        <a:rPr lang="en-US" sz="1100" dirty="0" smtClean="0"/>
                        <a:t>1000s</a:t>
                      </a:r>
                      <a:endParaRPr lang="en-US" sz="1100" dirty="0"/>
                    </a:p>
                  </a:txBody>
                  <a:tcPr/>
                </a:tc>
                <a:tc>
                  <a:txBody>
                    <a:bodyPr/>
                    <a:lstStyle/>
                    <a:p>
                      <a:r>
                        <a:rPr lang="en-US" sz="1100" dirty="0" smtClean="0"/>
                        <a:t>100+</a:t>
                      </a:r>
                      <a:endParaRPr lang="en-US" sz="1100" dirty="0"/>
                    </a:p>
                  </a:txBody>
                  <a:tcPr/>
                </a:tc>
                <a:tc>
                  <a:txBody>
                    <a:bodyPr/>
                    <a:lstStyle/>
                    <a:p>
                      <a:r>
                        <a:rPr lang="en-US" sz="1100" dirty="0" smtClean="0"/>
                        <a:t>50+</a:t>
                      </a:r>
                      <a:endParaRPr lang="en-US" sz="1100" dirty="0"/>
                    </a:p>
                  </a:txBody>
                  <a:tcPr/>
                </a:tc>
                <a:tc>
                  <a:txBody>
                    <a:bodyPr/>
                    <a:lstStyle/>
                    <a:p>
                      <a:r>
                        <a:rPr lang="en-US" sz="1100" dirty="0" smtClean="0"/>
                        <a:t>100+</a:t>
                      </a:r>
                      <a:endParaRPr lang="en-US" sz="1100" dirty="0"/>
                    </a:p>
                  </a:txBody>
                  <a:tcPr/>
                </a:tc>
              </a:tr>
            </a:tbl>
          </a:graphicData>
        </a:graphic>
      </p:graphicFrame>
      <p:sp>
        <p:nvSpPr>
          <p:cNvPr id="11" name="TextBox 10"/>
          <p:cNvSpPr txBox="1"/>
          <p:nvPr/>
        </p:nvSpPr>
        <p:spPr>
          <a:xfrm>
            <a:off x="526501" y="4375343"/>
            <a:ext cx="2552451" cy="261610"/>
          </a:xfrm>
          <a:prstGeom prst="rect">
            <a:avLst/>
          </a:prstGeom>
          <a:noFill/>
        </p:spPr>
        <p:txBody>
          <a:bodyPr wrap="none" rtlCol="0">
            <a:spAutoFit/>
          </a:bodyPr>
          <a:lstStyle/>
          <a:p>
            <a:r>
              <a:rPr lang="en-US" sz="1100" dirty="0" smtClean="0"/>
              <a:t>Overall test suite counts, run regularly </a:t>
            </a:r>
            <a:endParaRPr lang="en-US" sz="1100" dirty="0"/>
          </a:p>
        </p:txBody>
      </p:sp>
    </p:spTree>
    <p:extLst>
      <p:ext uri="{BB962C8B-B14F-4D97-AF65-F5344CB8AC3E}">
        <p14:creationId xmlns:p14="http://schemas.microsoft.com/office/powerpoint/2010/main" val="160357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265546" y="230343"/>
            <a:ext cx="8509000" cy="461665"/>
          </a:xfrm>
          <a:noFill/>
          <a:ln/>
        </p:spPr>
        <p:txBody>
          <a:bodyPr>
            <a:spAutoFit/>
          </a:bodyPr>
          <a:lstStyle/>
          <a:p>
            <a:pPr marL="0" indent="0">
              <a:spcBef>
                <a:spcPct val="0"/>
              </a:spcBef>
              <a:buNone/>
            </a:pPr>
            <a:r>
              <a:rPr lang="en-US" sz="2400" b="1" dirty="0" smtClean="0">
                <a:solidFill>
                  <a:srgbClr val="1296D3"/>
                </a:solidFill>
              </a:rPr>
              <a:t>Exponential Growth of DNA Sequencing Data</a:t>
            </a:r>
            <a:endParaRPr lang="en-US" sz="2400" b="1" dirty="0">
              <a:solidFill>
                <a:srgbClr val="1296D3"/>
              </a:solidFill>
            </a:endParaRPr>
          </a:p>
        </p:txBody>
      </p:sp>
      <p:sp>
        <p:nvSpPr>
          <p:cNvPr id="4100" name="Text Box 4"/>
          <p:cNvSpPr txBox="1">
            <a:spLocks noChangeArrowheads="1"/>
          </p:cNvSpPr>
          <p:nvPr/>
        </p:nvSpPr>
        <p:spPr bwMode="auto">
          <a:xfrm>
            <a:off x="404091" y="4311463"/>
            <a:ext cx="8347364" cy="53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73262" tIns="36631" rIns="73262" bIns="36631">
            <a:spAutoFit/>
          </a:bodyPr>
          <a:lstStyle/>
          <a:p>
            <a:pPr eaLnBrk="1" hangingPunct="1"/>
            <a:r>
              <a:rPr lang="en-US" sz="1000" dirty="0"/>
              <a:t>Stephens ZD, Lee SY, </a:t>
            </a:r>
            <a:r>
              <a:rPr lang="en-US" sz="1000" dirty="0" err="1"/>
              <a:t>Faghri</a:t>
            </a:r>
            <a:r>
              <a:rPr lang="en-US" sz="1000" dirty="0"/>
              <a:t> F, Campbell RH, </a:t>
            </a:r>
            <a:r>
              <a:rPr lang="en-US" sz="1000" dirty="0" err="1"/>
              <a:t>Zhai</a:t>
            </a:r>
            <a:r>
              <a:rPr lang="en-US" sz="1000" dirty="0"/>
              <a:t> C, et al. (2015) Big Data: Astronomical or </a:t>
            </a:r>
            <a:r>
              <a:rPr lang="en-US" sz="1000" dirty="0" err="1"/>
              <a:t>Genomical</a:t>
            </a:r>
            <a:r>
              <a:rPr lang="en-US" sz="1000" dirty="0"/>
              <a:t>?. </a:t>
            </a:r>
            <a:r>
              <a:rPr lang="en-US" sz="1000" dirty="0" err="1"/>
              <a:t>PLoS</a:t>
            </a:r>
            <a:r>
              <a:rPr lang="en-US" sz="1000" dirty="0"/>
              <a:t> </a:t>
            </a:r>
            <a:r>
              <a:rPr lang="en-US" sz="1000" dirty="0" err="1"/>
              <a:t>Biol</a:t>
            </a:r>
            <a:r>
              <a:rPr lang="en-US" sz="1000" dirty="0"/>
              <a:t> 13(7): e1002195. doi:10.1371/journal.pbio.1002195</a:t>
            </a:r>
          </a:p>
          <a:p>
            <a:r>
              <a:rPr lang="en-US" sz="1000" dirty="0"/>
              <a:t>http://</a:t>
            </a:r>
            <a:r>
              <a:rPr lang="en-US" sz="1000" dirty="0" err="1"/>
              <a:t>journals.plos.org</a:t>
            </a:r>
            <a:r>
              <a:rPr lang="en-US" sz="1000" dirty="0"/>
              <a:t>/</a:t>
            </a:r>
            <a:r>
              <a:rPr lang="en-US" sz="1000" dirty="0" err="1"/>
              <a:t>plosbiology</a:t>
            </a:r>
            <a:r>
              <a:rPr lang="en-US" sz="1000" dirty="0"/>
              <a:t>/</a:t>
            </a:r>
            <a:r>
              <a:rPr lang="en-US" sz="1000" dirty="0" err="1"/>
              <a:t>article?id</a:t>
            </a:r>
            <a:r>
              <a:rPr lang="en-US" sz="1000" dirty="0"/>
              <a:t>=10.1371/journal.pbio.1002195</a:t>
            </a: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546" y="4756897"/>
            <a:ext cx="3740727" cy="3445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941" y="652919"/>
            <a:ext cx="6170815" cy="3660371"/>
          </a:xfrm>
          <a:prstGeom prst="rect">
            <a:avLst/>
          </a:prstGeom>
        </p:spPr>
      </p:pic>
    </p:spTree>
    <p:extLst>
      <p:ext uri="{BB962C8B-B14F-4D97-AF65-F5344CB8AC3E}">
        <p14:creationId xmlns:p14="http://schemas.microsoft.com/office/powerpoint/2010/main" val="1854027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Data and Technology will Transform Medicine? </a:t>
            </a:r>
            <a:endParaRPr lang="en-US" dirty="0"/>
          </a:p>
        </p:txBody>
      </p:sp>
      <p:sp>
        <p:nvSpPr>
          <p:cNvPr id="3" name="Slide Number Placeholder 2"/>
          <p:cNvSpPr>
            <a:spLocks noGrp="1"/>
          </p:cNvSpPr>
          <p:nvPr>
            <p:ph type="sldNum" sz="quarter" idx="14"/>
          </p:nvPr>
        </p:nvSpPr>
        <p:spPr/>
        <p:txBody>
          <a:bodyPr/>
          <a:lstStyle/>
          <a:p>
            <a:fld id="{20728181-D7E3-854D-BE35-EC383F3ED330}" type="slidenum">
              <a:rPr lang="en-US" smtClean="0"/>
              <a:pPr/>
              <a:t>3</a:t>
            </a:fld>
            <a:endParaRPr lang="en-US" dirty="0"/>
          </a:p>
        </p:txBody>
      </p:sp>
      <p:sp>
        <p:nvSpPr>
          <p:cNvPr id="5" name="TextBox 4"/>
          <p:cNvSpPr txBox="1"/>
          <p:nvPr/>
        </p:nvSpPr>
        <p:spPr>
          <a:xfrm>
            <a:off x="517417" y="1802586"/>
            <a:ext cx="2665615" cy="2505301"/>
          </a:xfrm>
          <a:prstGeom prst="rect">
            <a:avLst/>
          </a:prstGeom>
          <a:noFill/>
        </p:spPr>
        <p:txBody>
          <a:bodyPr wrap="square" rtlCol="0">
            <a:spAutoFit/>
          </a:bodyPr>
          <a:lstStyle/>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Biomarker Identification &amp; Validation</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Target Discovery &amp; Genomic Characterization</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Expression Analysis </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Drug Resistance Pathways</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Disease Mechanism of Action (MOA) and Pathway Prediction</a:t>
            </a:r>
          </a:p>
          <a:p>
            <a:pPr marL="171450" indent="-171450">
              <a:lnSpc>
                <a:spcPct val="110000"/>
              </a:lnSpc>
              <a:spcAft>
                <a:spcPts val="600"/>
              </a:spcAft>
              <a:buClr>
                <a:schemeClr val="tx2"/>
              </a:buClr>
              <a:buSzPct val="100000"/>
              <a:buBlip>
                <a:blip r:embed="rId3"/>
              </a:buBlip>
            </a:pPr>
            <a:r>
              <a:rPr lang="en-US" sz="1200" dirty="0" err="1" smtClean="0">
                <a:solidFill>
                  <a:srgbClr val="323232"/>
                </a:solidFill>
                <a:latin typeface="Arial"/>
                <a:cs typeface="Arial"/>
              </a:rPr>
              <a:t>Pharmacogenomic</a:t>
            </a:r>
            <a:r>
              <a:rPr lang="en-US" sz="1200" dirty="0" smtClean="0">
                <a:solidFill>
                  <a:srgbClr val="323232"/>
                </a:solidFill>
                <a:latin typeface="Arial"/>
                <a:cs typeface="Arial"/>
              </a:rPr>
              <a:t> Safety &amp; Efficacy Assessments</a:t>
            </a:r>
          </a:p>
        </p:txBody>
      </p:sp>
      <p:sp>
        <p:nvSpPr>
          <p:cNvPr id="6" name="TextBox 5"/>
          <p:cNvSpPr txBox="1"/>
          <p:nvPr/>
        </p:nvSpPr>
        <p:spPr>
          <a:xfrm>
            <a:off x="3633443" y="1802586"/>
            <a:ext cx="2277546" cy="2505301"/>
          </a:xfrm>
          <a:prstGeom prst="rect">
            <a:avLst/>
          </a:prstGeom>
          <a:noFill/>
        </p:spPr>
        <p:txBody>
          <a:bodyPr wrap="square" rtlCol="0">
            <a:spAutoFit/>
          </a:bodyPr>
          <a:lstStyle/>
          <a:p>
            <a:pPr marL="171450" indent="-171450">
              <a:lnSpc>
                <a:spcPct val="110000"/>
              </a:lnSpc>
              <a:spcAft>
                <a:spcPts val="600"/>
              </a:spcAft>
              <a:buClr>
                <a:schemeClr val="tx2"/>
              </a:buClr>
              <a:buSzPct val="100000"/>
              <a:buBlip>
                <a:blip r:embed="rId3"/>
              </a:buBlip>
            </a:pPr>
            <a:r>
              <a:rPr lang="en-US" sz="1200" dirty="0">
                <a:solidFill>
                  <a:srgbClr val="323232"/>
                </a:solidFill>
                <a:latin typeface="Arial"/>
                <a:cs typeface="Arial"/>
              </a:rPr>
              <a:t>Characterization of </a:t>
            </a:r>
            <a:r>
              <a:rPr lang="en-US" sz="1200" dirty="0" smtClean="0">
                <a:solidFill>
                  <a:srgbClr val="323232"/>
                </a:solidFill>
                <a:latin typeface="Arial"/>
                <a:cs typeface="Arial"/>
              </a:rPr>
              <a:t>Genetic Variation </a:t>
            </a:r>
            <a:r>
              <a:rPr lang="en-US" sz="1200" dirty="0">
                <a:solidFill>
                  <a:srgbClr val="323232"/>
                </a:solidFill>
                <a:latin typeface="Arial"/>
                <a:cs typeface="Arial"/>
              </a:rPr>
              <a:t>in </a:t>
            </a:r>
            <a:r>
              <a:rPr lang="en-US" sz="1200" dirty="0" smtClean="0">
                <a:solidFill>
                  <a:srgbClr val="323232"/>
                </a:solidFill>
                <a:latin typeface="Arial"/>
                <a:cs typeface="Arial"/>
              </a:rPr>
              <a:t>Clinical Trial </a:t>
            </a:r>
            <a:r>
              <a:rPr lang="en-US" sz="1200" dirty="0">
                <a:solidFill>
                  <a:srgbClr val="323232"/>
                </a:solidFill>
                <a:latin typeface="Arial"/>
                <a:cs typeface="Arial"/>
              </a:rPr>
              <a:t>C</a:t>
            </a:r>
            <a:r>
              <a:rPr lang="en-US" sz="1200" dirty="0" smtClean="0">
                <a:solidFill>
                  <a:srgbClr val="323232"/>
                </a:solidFill>
                <a:latin typeface="Arial"/>
                <a:cs typeface="Arial"/>
              </a:rPr>
              <a:t>ohorts</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Population Studies</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Patient Stratification</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Identify Drug Resistant  Clinical Cohorts</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Pharmacogenomics </a:t>
            </a:r>
          </a:p>
          <a:p>
            <a:pPr marL="171450" indent="-171450">
              <a:lnSpc>
                <a:spcPct val="110000"/>
              </a:lnSpc>
              <a:spcAft>
                <a:spcPts val="600"/>
              </a:spcAft>
              <a:buClr>
                <a:schemeClr val="tx2"/>
              </a:buClr>
              <a:buSzPct val="100000"/>
              <a:buBlip>
                <a:blip r:embed="rId3"/>
              </a:buBlip>
            </a:pPr>
            <a:r>
              <a:rPr lang="en-US" sz="1200" dirty="0" err="1" smtClean="0">
                <a:solidFill>
                  <a:srgbClr val="323232"/>
                </a:solidFill>
                <a:latin typeface="Arial"/>
                <a:cs typeface="Arial"/>
              </a:rPr>
              <a:t>Genotoxicity</a:t>
            </a:r>
            <a:r>
              <a:rPr lang="en-US" sz="1200" dirty="0" smtClean="0">
                <a:solidFill>
                  <a:srgbClr val="323232"/>
                </a:solidFill>
                <a:latin typeface="Arial"/>
                <a:cs typeface="Arial"/>
              </a:rPr>
              <a:t> &amp; Adverse Reaction Prediction </a:t>
            </a:r>
          </a:p>
        </p:txBody>
      </p:sp>
      <p:sp>
        <p:nvSpPr>
          <p:cNvPr id="7" name="TextBox 6"/>
          <p:cNvSpPr txBox="1"/>
          <p:nvPr/>
        </p:nvSpPr>
        <p:spPr>
          <a:xfrm>
            <a:off x="6145578" y="1783666"/>
            <a:ext cx="2633612" cy="1615827"/>
          </a:xfrm>
          <a:prstGeom prst="rect">
            <a:avLst/>
          </a:prstGeom>
          <a:noFill/>
        </p:spPr>
        <p:txBody>
          <a:bodyPr wrap="square" rtlCol="0">
            <a:spAutoFit/>
          </a:bodyPr>
          <a:lstStyle/>
          <a:p>
            <a:pPr marL="171450" indent="-171450">
              <a:lnSpc>
                <a:spcPct val="110000"/>
              </a:lnSpc>
              <a:spcAft>
                <a:spcPts val="600"/>
              </a:spcAft>
              <a:buClr>
                <a:schemeClr val="tx2"/>
              </a:buClr>
              <a:buSzPct val="100000"/>
              <a:buBlip>
                <a:blip r:embed="rId3"/>
              </a:buBlip>
            </a:pPr>
            <a:r>
              <a:rPr lang="en-US" sz="1200" dirty="0">
                <a:solidFill>
                  <a:srgbClr val="323232"/>
                </a:solidFill>
                <a:latin typeface="Arial"/>
                <a:cs typeface="Arial"/>
              </a:rPr>
              <a:t>NGS</a:t>
            </a:r>
            <a:r>
              <a:rPr lang="en-US" sz="1200" dirty="0" smtClean="0">
                <a:solidFill>
                  <a:srgbClr val="323232"/>
                </a:solidFill>
                <a:latin typeface="Arial"/>
                <a:cs typeface="Arial"/>
              </a:rPr>
              <a:t>-Based Companion Diagnostics</a:t>
            </a:r>
            <a:endParaRPr lang="en-US" sz="1200" dirty="0">
              <a:solidFill>
                <a:srgbClr val="323232"/>
              </a:solidFill>
              <a:latin typeface="Arial"/>
              <a:cs typeface="Arial"/>
            </a:endParaRP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Personalized Therapy Strategies</a:t>
            </a:r>
          </a:p>
          <a:p>
            <a:pPr marL="171450" indent="-171450">
              <a:lnSpc>
                <a:spcPct val="110000"/>
              </a:lnSpc>
              <a:spcAft>
                <a:spcPts val="600"/>
              </a:spcAft>
              <a:buClr>
                <a:schemeClr val="tx2"/>
              </a:buClr>
              <a:buSzPct val="100000"/>
              <a:buBlip>
                <a:blip r:embed="rId3"/>
              </a:buBlip>
            </a:pPr>
            <a:r>
              <a:rPr lang="en-US" sz="1200" dirty="0">
                <a:solidFill>
                  <a:srgbClr val="323232"/>
                </a:solidFill>
                <a:latin typeface="Arial"/>
                <a:cs typeface="Arial"/>
              </a:rPr>
              <a:t>Therapy </a:t>
            </a:r>
            <a:r>
              <a:rPr lang="en-US" sz="1200" dirty="0" smtClean="0">
                <a:solidFill>
                  <a:srgbClr val="323232"/>
                </a:solidFill>
                <a:latin typeface="Arial"/>
                <a:cs typeface="Arial"/>
              </a:rPr>
              <a:t>Selection </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Predicting Drug Resistance</a:t>
            </a:r>
          </a:p>
          <a:p>
            <a:pPr marL="171450" indent="-171450">
              <a:lnSpc>
                <a:spcPct val="110000"/>
              </a:lnSpc>
              <a:spcAft>
                <a:spcPts val="600"/>
              </a:spcAft>
              <a:buClr>
                <a:schemeClr val="tx2"/>
              </a:buClr>
              <a:buSzPct val="100000"/>
              <a:buBlip>
                <a:blip r:embed="rId3"/>
              </a:buBlip>
            </a:pPr>
            <a:r>
              <a:rPr lang="en-US" sz="1200" dirty="0" smtClean="0">
                <a:solidFill>
                  <a:srgbClr val="323232"/>
                </a:solidFill>
                <a:latin typeface="Arial"/>
                <a:cs typeface="Arial"/>
              </a:rPr>
              <a:t>Drug Repositioning</a:t>
            </a:r>
          </a:p>
        </p:txBody>
      </p:sp>
      <p:sp>
        <p:nvSpPr>
          <p:cNvPr id="8" name="Chevron 7"/>
          <p:cNvSpPr/>
          <p:nvPr/>
        </p:nvSpPr>
        <p:spPr>
          <a:xfrm>
            <a:off x="517418" y="1165813"/>
            <a:ext cx="2665615" cy="509438"/>
          </a:xfrm>
          <a:prstGeom prst="chevron">
            <a:avLst/>
          </a:prstGeom>
          <a:solidFill>
            <a:schemeClr val="tx1">
              <a:lumMod val="20000"/>
              <a:lumOff val="80000"/>
            </a:schemeClr>
          </a:solidFill>
          <a:ln w="28575" cap="flat" cmpd="sng" algn="ctr">
            <a:noFill/>
            <a:prstDash val="solid"/>
            <a:round/>
            <a:headEnd type="none" w="med" len="med"/>
            <a:tailEnd type="none" w="med" len="med"/>
          </a:ln>
          <a:effectLst/>
        </p:spPr>
      </p:sp>
      <p:sp>
        <p:nvSpPr>
          <p:cNvPr id="9" name="Chevron 4"/>
          <p:cNvSpPr/>
          <p:nvPr/>
        </p:nvSpPr>
        <p:spPr>
          <a:xfrm>
            <a:off x="718181" y="1266643"/>
            <a:ext cx="2183331"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defTabSz="914400" fontAlgn="base">
              <a:spcBef>
                <a:spcPct val="50000"/>
              </a:spcBef>
              <a:spcAft>
                <a:spcPct val="0"/>
              </a:spcAft>
            </a:pPr>
            <a:r>
              <a:rPr lang="en-US" sz="1400" b="1" dirty="0" smtClean="0">
                <a:solidFill>
                  <a:schemeClr val="tx1"/>
                </a:solidFill>
                <a:latin typeface="Arial"/>
                <a:cs typeface="Arial"/>
              </a:rPr>
              <a:t>Research &amp; Discovery</a:t>
            </a:r>
            <a:endParaRPr lang="en-US" sz="1400" b="1" dirty="0">
              <a:solidFill>
                <a:schemeClr val="tx1"/>
              </a:solidFill>
              <a:latin typeface="Arial"/>
              <a:cs typeface="Arial"/>
            </a:endParaRPr>
          </a:p>
        </p:txBody>
      </p:sp>
      <p:sp>
        <p:nvSpPr>
          <p:cNvPr id="10" name="Chevron 9"/>
          <p:cNvSpPr/>
          <p:nvPr/>
        </p:nvSpPr>
        <p:spPr>
          <a:xfrm>
            <a:off x="3351243" y="1165813"/>
            <a:ext cx="2641935" cy="509438"/>
          </a:xfrm>
          <a:prstGeom prst="chevron">
            <a:avLst/>
          </a:prstGeom>
          <a:solidFill>
            <a:schemeClr val="tx1">
              <a:lumMod val="20000"/>
              <a:lumOff val="80000"/>
            </a:schemeClr>
          </a:solidFill>
          <a:ln w="28575" cap="flat" cmpd="sng" algn="ctr">
            <a:noFill/>
            <a:prstDash val="solid"/>
            <a:round/>
            <a:headEnd type="none" w="med" len="med"/>
            <a:tailEnd type="none" w="med" len="med"/>
          </a:ln>
          <a:effectLst/>
        </p:spPr>
      </p:sp>
      <p:sp>
        <p:nvSpPr>
          <p:cNvPr id="11" name="Chevron 6"/>
          <p:cNvSpPr/>
          <p:nvPr/>
        </p:nvSpPr>
        <p:spPr>
          <a:xfrm>
            <a:off x="3464400" y="1281799"/>
            <a:ext cx="2446589" cy="266708"/>
          </a:xfrm>
          <a:prstGeom prst="rect">
            <a:avLst/>
          </a:prstGeom>
          <a:noFill/>
          <a:ln w="9525" cap="flat" cmpd="sng" algn="ctr">
            <a:noFill/>
            <a:prstDash val="solid"/>
            <a:round/>
            <a:headEnd type="none" w="med" len="med"/>
            <a:tailEnd type="none" w="med" len="med"/>
          </a:ln>
          <a:effectLst/>
        </p:spPr>
        <p:txBody>
          <a:bodyPr spcFirstLastPara="0" vert="horz" wrap="square" lIns="64008" tIns="42672" rIns="21336" bIns="42672" numCol="1" spcCol="1270" anchor="ctr" anchorCtr="0">
            <a:noAutofit/>
          </a:bodyPr>
          <a:lstStyle/>
          <a:p>
            <a:pPr lvl="0" algn="ctr"/>
            <a:r>
              <a:rPr lang="en-US" sz="1400" b="1" dirty="0" smtClean="0">
                <a:solidFill>
                  <a:schemeClr val="tx1"/>
                </a:solidFill>
                <a:latin typeface="Arial"/>
                <a:cs typeface="Arial"/>
              </a:rPr>
              <a:t>Clinical Development</a:t>
            </a:r>
            <a:endParaRPr lang="en-US" sz="1400" b="1" dirty="0">
              <a:solidFill>
                <a:schemeClr val="tx1"/>
              </a:solidFill>
              <a:latin typeface="Arial"/>
              <a:cs typeface="Arial"/>
            </a:endParaRPr>
          </a:p>
        </p:txBody>
      </p:sp>
      <p:sp>
        <p:nvSpPr>
          <p:cNvPr id="12" name="Chevron 11"/>
          <p:cNvSpPr/>
          <p:nvPr/>
        </p:nvSpPr>
        <p:spPr>
          <a:xfrm>
            <a:off x="6154459" y="1177807"/>
            <a:ext cx="2641935" cy="509438"/>
          </a:xfrm>
          <a:prstGeom prst="chevron">
            <a:avLst/>
          </a:prstGeom>
          <a:solidFill>
            <a:schemeClr val="tx1">
              <a:lumMod val="20000"/>
              <a:lumOff val="80000"/>
            </a:schemeClr>
          </a:solidFill>
          <a:ln w="28575" cap="flat" cmpd="sng" algn="ctr">
            <a:noFill/>
            <a:prstDash val="solid"/>
            <a:round/>
            <a:headEnd type="none" w="med" len="med"/>
            <a:tailEnd type="none" w="med" len="med"/>
          </a:ln>
          <a:effectLst/>
        </p:spPr>
      </p:sp>
      <p:sp>
        <p:nvSpPr>
          <p:cNvPr id="13" name="Chevron 6"/>
          <p:cNvSpPr/>
          <p:nvPr/>
        </p:nvSpPr>
        <p:spPr>
          <a:xfrm>
            <a:off x="6296454" y="1294375"/>
            <a:ext cx="2436409" cy="266708"/>
          </a:xfrm>
          <a:prstGeom prst="rect">
            <a:avLst/>
          </a:prstGeom>
          <a:noFill/>
          <a:ln w="9525" cap="flat" cmpd="sng" algn="ctr">
            <a:noFill/>
            <a:prstDash val="solid"/>
            <a:round/>
            <a:headEnd type="none" w="med" len="med"/>
            <a:tailEnd type="none" w="med" len="med"/>
          </a:ln>
          <a:effectLst/>
        </p:spPr>
        <p:txBody>
          <a:bodyPr spcFirstLastPara="0" vert="horz" wrap="square" lIns="64008" tIns="42672" rIns="21336" bIns="42672" numCol="1" spcCol="1270" anchor="ctr" anchorCtr="0">
            <a:noAutofit/>
          </a:bodyPr>
          <a:lstStyle/>
          <a:p>
            <a:pPr lvl="0" algn="ctr"/>
            <a:r>
              <a:rPr lang="en-US" sz="1400" b="1" dirty="0" smtClean="0">
                <a:solidFill>
                  <a:schemeClr val="tx1"/>
                </a:solidFill>
                <a:latin typeface="Arial"/>
                <a:cs typeface="Arial"/>
              </a:rPr>
              <a:t>Companion </a:t>
            </a:r>
            <a:r>
              <a:rPr lang="en-US" sz="1400" b="1" dirty="0" smtClean="0">
                <a:latin typeface="Arial"/>
                <a:cs typeface="Arial"/>
              </a:rPr>
              <a:t>Diagnostics</a:t>
            </a:r>
            <a:endParaRPr lang="en-US" sz="1400" b="1" dirty="0">
              <a:solidFill>
                <a:schemeClr val="tx1"/>
              </a:solidFill>
              <a:latin typeface="Arial"/>
              <a:cs typeface="Arial"/>
            </a:endParaRPr>
          </a:p>
        </p:txBody>
      </p:sp>
    </p:spTree>
    <p:extLst>
      <p:ext uri="{BB962C8B-B14F-4D97-AF65-F5344CB8AC3E}">
        <p14:creationId xmlns:p14="http://schemas.microsoft.com/office/powerpoint/2010/main" val="877038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029" dirty="0" smtClean="0"/>
              <a:t>The Team Behind Bina</a:t>
            </a:r>
            <a:endParaRPr lang="en-US" dirty="0"/>
          </a:p>
        </p:txBody>
      </p:sp>
      <p:sp>
        <p:nvSpPr>
          <p:cNvPr id="4" name="Slide Number Placeholder 3"/>
          <p:cNvSpPr>
            <a:spLocks noGrp="1"/>
          </p:cNvSpPr>
          <p:nvPr>
            <p:ph type="sldNum" sz="quarter" idx="4294967295"/>
          </p:nvPr>
        </p:nvSpPr>
        <p:spPr>
          <a:xfrm>
            <a:off x="0" y="4856163"/>
            <a:ext cx="312738" cy="273050"/>
          </a:xfrm>
        </p:spPr>
        <p:txBody>
          <a:bodyPr/>
          <a:lstStyle/>
          <a:p>
            <a:fld id="{20728181-D7E3-854D-BE35-EC383F3ED330}" type="slidenum">
              <a:rPr lang="en-US" smtClean="0"/>
              <a:pPr/>
              <a:t>4</a:t>
            </a:fld>
            <a:endParaRPr lang="en-US" dirty="0"/>
          </a:p>
        </p:txBody>
      </p:sp>
    </p:spTree>
    <p:extLst>
      <p:ext uri="{BB962C8B-B14F-4D97-AF65-F5344CB8AC3E}">
        <p14:creationId xmlns:p14="http://schemas.microsoft.com/office/powerpoint/2010/main" val="88042791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Innovation Through Multi-Disciplinary Expertise</a:t>
            </a:r>
            <a:endParaRPr lang="en-US" dirty="0"/>
          </a:p>
        </p:txBody>
      </p:sp>
      <p:sp>
        <p:nvSpPr>
          <p:cNvPr id="3" name="Slide Number Placeholder 2"/>
          <p:cNvSpPr>
            <a:spLocks noGrp="1"/>
          </p:cNvSpPr>
          <p:nvPr>
            <p:ph type="sldNum" sz="quarter" idx="14"/>
          </p:nvPr>
        </p:nvSpPr>
        <p:spPr/>
        <p:txBody>
          <a:bodyPr/>
          <a:lstStyle/>
          <a:p>
            <a:fld id="{20728181-D7E3-854D-BE35-EC383F3ED330}" type="slidenum">
              <a:rPr lang="en-US" smtClean="0"/>
              <a:pPr/>
              <a:t>5</a:t>
            </a:fld>
            <a:endParaRPr lang="en-US" dirty="0"/>
          </a:p>
        </p:txBody>
      </p:sp>
      <p:sp>
        <p:nvSpPr>
          <p:cNvPr id="5" name="Rectangle 4"/>
          <p:cNvSpPr/>
          <p:nvPr/>
        </p:nvSpPr>
        <p:spPr>
          <a:xfrm>
            <a:off x="267257" y="916940"/>
            <a:ext cx="6100413" cy="3637722"/>
          </a:xfrm>
          <a:prstGeom prst="rect">
            <a:avLst/>
          </a:prstGeom>
          <a:blipFill dpi="0" rotWithShape="1">
            <a:blip r:embed="rId3">
              <a:alphaModFix amt="40000"/>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0"/>
                      </a14:imgEffect>
                      <a14:imgEffect>
                        <a14:brightnessContrast bright="20000" contrast="40000"/>
                      </a14:imgEffect>
                    </a14:imgLayer>
                  </a14:imgProps>
                </a:ext>
              </a:extLst>
            </a:blip>
            <a:srcRect/>
            <a:stretch>
              <a:fillRect/>
            </a:stretch>
          </a:blip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3" descr="C:\Users\rupert.yip\Desktop\ab-life-technologie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22774" y="3466204"/>
            <a:ext cx="1022974" cy="5114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5" descr="ILLUMINA_LOGO_RGB_new"/>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06352" y="4029342"/>
            <a:ext cx="756594" cy="176426"/>
          </a:xfrm>
          <a:prstGeom prst="rect">
            <a:avLst/>
          </a:prstGeom>
          <a:noFill/>
          <a:ln>
            <a:noFill/>
          </a:ln>
        </p:spPr>
      </p:pic>
      <p:pic>
        <p:nvPicPr>
          <p:cNvPr id="8" name="Picture 9" descr="C:\Users\rupert.yip\Desktop\Life-Technologies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76100" y="3959926"/>
            <a:ext cx="907611" cy="41661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10" descr="C:\Users\rupert.yip\Desktop\roche-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0531" y="3965992"/>
            <a:ext cx="529070" cy="28556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 name="Picture 2" descr="C:\Users\rupert.yip\Desktop\Yaho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82937" y="3117816"/>
            <a:ext cx="1116128" cy="2114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3" descr="C:\Users\rupert.yip\Desktop\Google.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718712" y="2148562"/>
            <a:ext cx="910433" cy="32138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4" descr="C:\Users\rupert.yip\Desktop\logo.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18900" y="2947545"/>
            <a:ext cx="1216925" cy="4583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6" descr="C:\Users\rupert.yip\Desktop\dnanexus-medium.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206352" y="1900043"/>
            <a:ext cx="929151" cy="15877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 name="Picture 8" descr="C:\Users\rupert.yip\Desktop\GE_Healthcare.001.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91291" y="3521496"/>
            <a:ext cx="981664" cy="3455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0" descr="C:\Users\rupert.yip\Desktop\MD.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127051" y="3629865"/>
            <a:ext cx="907877" cy="1841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1" descr="C:\Users\rupert.yip\Desktop\PB.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27368" y="2689971"/>
            <a:ext cx="1021433" cy="232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13" descr="C:\Users\rupert.yip\Desktop\CGI.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2842423" y="4058379"/>
            <a:ext cx="869240" cy="2566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14" descr="C:\Users\rupert.yip\Desktop\ABS.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700002" y="4058379"/>
            <a:ext cx="795792" cy="2251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Picture 2" descr="C:\Users\rupert.yip\Desktop\Logo_of_Stanford_University.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671755" y="1741265"/>
            <a:ext cx="455296" cy="45529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71755" y="2548510"/>
            <a:ext cx="480545" cy="382515"/>
          </a:xfrm>
          <a:prstGeom prst="rect">
            <a:avLst/>
          </a:prstGeom>
          <a:noFill/>
          <a:ln>
            <a:noFill/>
          </a:ln>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510378" y="2538260"/>
            <a:ext cx="524550" cy="271263"/>
          </a:xfrm>
          <a:prstGeom prst="rect">
            <a:avLst/>
          </a:prstGeom>
          <a:noFill/>
          <a:ln>
            <a:noFill/>
          </a:ln>
        </p:spPr>
      </p:pic>
      <p:pic>
        <p:nvPicPr>
          <p:cNvPr id="22" name="Picture 21"/>
          <p:cNvPicPr>
            <a:picLocks noChangeAspect="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26044" y="1741265"/>
            <a:ext cx="488412" cy="462043"/>
          </a:xfrm>
          <a:prstGeom prst="rect">
            <a:avLst/>
          </a:prstGeom>
          <a:noFill/>
          <a:ln>
            <a:noFill/>
          </a:ln>
        </p:spPr>
      </p:pic>
      <p:pic>
        <p:nvPicPr>
          <p:cNvPr id="23" name="Picture 22"/>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5245433" y="3395455"/>
            <a:ext cx="803369" cy="570537"/>
          </a:xfrm>
          <a:prstGeom prst="rect">
            <a:avLst/>
          </a:prstGeom>
          <a:noFill/>
          <a:ln>
            <a:noFill/>
          </a:ln>
        </p:spPr>
      </p:pic>
      <p:sp>
        <p:nvSpPr>
          <p:cNvPr id="24" name="TextBox 23"/>
          <p:cNvSpPr txBox="1"/>
          <p:nvPr/>
        </p:nvSpPr>
        <p:spPr>
          <a:xfrm>
            <a:off x="2402032" y="1767783"/>
            <a:ext cx="1932229" cy="1421928"/>
          </a:xfrm>
          <a:prstGeom prst="rect">
            <a:avLst/>
          </a:prstGeom>
          <a:solidFill>
            <a:schemeClr val="bg1">
              <a:lumMod val="75000"/>
              <a:alpha val="57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lnSpc>
                <a:spcPct val="120000"/>
              </a:lnSpc>
            </a:pPr>
            <a:r>
              <a:rPr lang="en-US" sz="1200" b="1" dirty="0">
                <a:solidFill>
                  <a:schemeClr val="tx1">
                    <a:lumMod val="50000"/>
                  </a:schemeClr>
                </a:solidFill>
                <a:cs typeface="Arial"/>
              </a:rPr>
              <a:t>Big Data </a:t>
            </a:r>
          </a:p>
          <a:p>
            <a:pPr algn="ctr">
              <a:lnSpc>
                <a:spcPct val="120000"/>
              </a:lnSpc>
            </a:pPr>
            <a:r>
              <a:rPr lang="en-US" sz="1200" b="1" dirty="0">
                <a:solidFill>
                  <a:schemeClr val="tx1">
                    <a:lumMod val="50000"/>
                  </a:schemeClr>
                </a:solidFill>
                <a:cs typeface="Arial"/>
              </a:rPr>
              <a:t>Genomics</a:t>
            </a:r>
          </a:p>
          <a:p>
            <a:pPr algn="ctr">
              <a:lnSpc>
                <a:spcPct val="120000"/>
              </a:lnSpc>
            </a:pPr>
            <a:r>
              <a:rPr lang="en-US" sz="1200" b="1" dirty="0">
                <a:solidFill>
                  <a:schemeClr val="tx1">
                    <a:lumMod val="50000"/>
                  </a:schemeClr>
                </a:solidFill>
                <a:cs typeface="Arial"/>
              </a:rPr>
              <a:t>Software Engineering</a:t>
            </a:r>
          </a:p>
          <a:p>
            <a:pPr algn="ctr">
              <a:lnSpc>
                <a:spcPct val="120000"/>
              </a:lnSpc>
            </a:pPr>
            <a:r>
              <a:rPr lang="en-US" sz="1200" b="1" dirty="0" smtClean="0">
                <a:solidFill>
                  <a:schemeClr val="tx1">
                    <a:lumMod val="50000"/>
                  </a:schemeClr>
                </a:solidFill>
                <a:cs typeface="Arial"/>
              </a:rPr>
              <a:t>Data </a:t>
            </a:r>
            <a:r>
              <a:rPr lang="en-US" sz="1200" b="1" dirty="0">
                <a:solidFill>
                  <a:schemeClr val="tx1">
                    <a:lumMod val="50000"/>
                  </a:schemeClr>
                </a:solidFill>
                <a:cs typeface="Arial"/>
              </a:rPr>
              <a:t>Analytics</a:t>
            </a:r>
          </a:p>
          <a:p>
            <a:pPr algn="ctr">
              <a:lnSpc>
                <a:spcPct val="120000"/>
              </a:lnSpc>
            </a:pPr>
            <a:r>
              <a:rPr lang="en-US" sz="1200" b="1" dirty="0">
                <a:solidFill>
                  <a:schemeClr val="tx1">
                    <a:lumMod val="50000"/>
                  </a:schemeClr>
                </a:solidFill>
                <a:cs typeface="Arial"/>
              </a:rPr>
              <a:t>Bioinformatics</a:t>
            </a:r>
          </a:p>
          <a:p>
            <a:pPr algn="ctr">
              <a:lnSpc>
                <a:spcPct val="120000"/>
              </a:lnSpc>
            </a:pPr>
            <a:r>
              <a:rPr lang="en-US" sz="1200" b="1" dirty="0" smtClean="0">
                <a:solidFill>
                  <a:schemeClr val="tx1">
                    <a:lumMod val="50000"/>
                  </a:schemeClr>
                </a:solidFill>
                <a:cs typeface="Arial"/>
              </a:rPr>
              <a:t>Statistics</a:t>
            </a:r>
            <a:endParaRPr lang="en-US" sz="1200" b="1" dirty="0">
              <a:solidFill>
                <a:schemeClr val="tx1">
                  <a:lumMod val="50000"/>
                </a:schemeClr>
              </a:solidFill>
              <a:cs typeface="Arial"/>
            </a:endParaRPr>
          </a:p>
        </p:txBody>
      </p:sp>
      <p:sp>
        <p:nvSpPr>
          <p:cNvPr id="25" name="TextBox 24"/>
          <p:cNvSpPr txBox="1"/>
          <p:nvPr/>
        </p:nvSpPr>
        <p:spPr>
          <a:xfrm>
            <a:off x="331735" y="1009165"/>
            <a:ext cx="6153992" cy="415498"/>
          </a:xfrm>
          <a:prstGeom prst="rect">
            <a:avLst/>
          </a:prstGeom>
          <a:noFill/>
        </p:spPr>
        <p:txBody>
          <a:bodyPr wrap="square" rtlCol="0">
            <a:spAutoFit/>
          </a:bodyPr>
          <a:lstStyle/>
          <a:p>
            <a:pPr>
              <a:lnSpc>
                <a:spcPct val="120000"/>
              </a:lnSpc>
            </a:pPr>
            <a:r>
              <a:rPr lang="en-US" b="1" dirty="0" smtClean="0">
                <a:solidFill>
                  <a:srgbClr val="323232"/>
                </a:solidFill>
                <a:latin typeface="Arial"/>
                <a:cs typeface="Arial"/>
              </a:rPr>
              <a:t>The Bina Team:  Over 100 Years of Experience &amp; Skill</a:t>
            </a:r>
          </a:p>
        </p:txBody>
      </p:sp>
      <p:sp>
        <p:nvSpPr>
          <p:cNvPr id="26" name="TextBox 25"/>
          <p:cNvSpPr txBox="1"/>
          <p:nvPr/>
        </p:nvSpPr>
        <p:spPr>
          <a:xfrm>
            <a:off x="6485727" y="1924165"/>
            <a:ext cx="1749197" cy="1171603"/>
          </a:xfrm>
          <a:prstGeom prst="rect">
            <a:avLst/>
          </a:prstGeom>
          <a:noFill/>
        </p:spPr>
        <p:txBody>
          <a:bodyPr wrap="none" rtlCol="0">
            <a:spAutoFit/>
          </a:bodyPr>
          <a:lstStyle/>
          <a:p>
            <a:pPr marL="459486" indent="-285750">
              <a:lnSpc>
                <a:spcPct val="110000"/>
              </a:lnSpc>
              <a:buClr>
                <a:schemeClr val="tx2"/>
              </a:buClr>
              <a:buSzPct val="100000"/>
              <a:buBlip>
                <a:blip r:embed="rId23"/>
              </a:buBlip>
            </a:pPr>
            <a:r>
              <a:rPr lang="en-US" sz="1600" dirty="0" smtClean="0">
                <a:solidFill>
                  <a:srgbClr val="323232"/>
                </a:solidFill>
                <a:latin typeface="Arial"/>
                <a:cs typeface="Arial"/>
              </a:rPr>
              <a:t>Support</a:t>
            </a:r>
            <a:endParaRPr lang="en-US" sz="1600" dirty="0">
              <a:solidFill>
                <a:srgbClr val="323232"/>
              </a:solidFill>
              <a:latin typeface="Arial"/>
              <a:cs typeface="Arial"/>
            </a:endParaRPr>
          </a:p>
          <a:p>
            <a:pPr marL="459486" indent="-285750">
              <a:lnSpc>
                <a:spcPct val="110000"/>
              </a:lnSpc>
              <a:buClr>
                <a:schemeClr val="tx2"/>
              </a:buClr>
              <a:buSzPct val="100000"/>
              <a:buBlip>
                <a:blip r:embed="rId23"/>
              </a:buBlip>
            </a:pPr>
            <a:r>
              <a:rPr lang="en-US" sz="1600" dirty="0">
                <a:solidFill>
                  <a:srgbClr val="323232"/>
                </a:solidFill>
                <a:latin typeface="Arial"/>
                <a:cs typeface="Arial"/>
              </a:rPr>
              <a:t>Training</a:t>
            </a:r>
          </a:p>
          <a:p>
            <a:pPr marL="459486" indent="-285750">
              <a:lnSpc>
                <a:spcPct val="110000"/>
              </a:lnSpc>
              <a:buClr>
                <a:schemeClr val="tx2"/>
              </a:buClr>
              <a:buSzPct val="100000"/>
              <a:buBlip>
                <a:blip r:embed="rId23"/>
              </a:buBlip>
            </a:pPr>
            <a:r>
              <a:rPr lang="en-US" sz="1600" dirty="0">
                <a:solidFill>
                  <a:srgbClr val="323232"/>
                </a:solidFill>
                <a:latin typeface="Arial"/>
                <a:cs typeface="Arial"/>
              </a:rPr>
              <a:t>Integration</a:t>
            </a:r>
          </a:p>
          <a:p>
            <a:pPr marL="459486" indent="-285750">
              <a:lnSpc>
                <a:spcPct val="110000"/>
              </a:lnSpc>
              <a:buClr>
                <a:schemeClr val="tx2"/>
              </a:buClr>
              <a:buSzPct val="100000"/>
              <a:buBlip>
                <a:blip r:embed="rId23"/>
              </a:buBlip>
            </a:pPr>
            <a:r>
              <a:rPr lang="en-US" sz="1600" dirty="0" smtClean="0">
                <a:solidFill>
                  <a:srgbClr val="323232"/>
                </a:solidFill>
                <a:latin typeface="Arial"/>
                <a:cs typeface="Arial"/>
              </a:rPr>
              <a:t>Customization</a:t>
            </a:r>
            <a:endParaRPr lang="en-US" sz="1600" dirty="0">
              <a:solidFill>
                <a:srgbClr val="323232"/>
              </a:solidFill>
              <a:latin typeface="Arial"/>
              <a:cs typeface="Arial"/>
            </a:endParaRPr>
          </a:p>
        </p:txBody>
      </p:sp>
      <p:pic>
        <p:nvPicPr>
          <p:cNvPr id="27" name="Picture 2" descr="https://upload.wikimedia.org/wikipedia/en/5/56/Rocket_Fuel_Inc._logo.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60318" y="1424663"/>
            <a:ext cx="1168828" cy="3837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5163" y="3388252"/>
            <a:ext cx="444240" cy="265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62276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Bina</a:t>
            </a:r>
            <a:r>
              <a:rPr lang="en-US" dirty="0" smtClean="0"/>
              <a:t> : From Idea to Enterprise! </a:t>
            </a:r>
            <a:endParaRPr lang="en-US" dirty="0"/>
          </a:p>
        </p:txBody>
      </p:sp>
      <p:sp>
        <p:nvSpPr>
          <p:cNvPr id="4" name="Slide Number Placeholder 3"/>
          <p:cNvSpPr>
            <a:spLocks noGrp="1"/>
          </p:cNvSpPr>
          <p:nvPr>
            <p:ph type="sldNum" sz="quarter" idx="14"/>
          </p:nvPr>
        </p:nvSpPr>
        <p:spPr/>
        <p:txBody>
          <a:bodyPr/>
          <a:lstStyle/>
          <a:p>
            <a:fld id="{20728181-D7E3-854D-BE35-EC383F3ED330}" type="slidenum">
              <a:rPr lang="en-US" smtClean="0"/>
              <a:pPr/>
              <a:t>6</a:t>
            </a:fld>
            <a:endParaRPr lang="en-US" dirty="0"/>
          </a:p>
        </p:txBody>
      </p:sp>
      <p:pic>
        <p:nvPicPr>
          <p:cNvPr id="5" name="Picture 4" descr="bina-dna.jpg"/>
          <p:cNvPicPr>
            <a:picLocks noChangeAspect="1"/>
          </p:cNvPicPr>
          <p:nvPr/>
        </p:nvPicPr>
        <p:blipFill rotWithShape="1">
          <a:blip r:embed="rId2">
            <a:extLst>
              <a:ext uri="{28A0092B-C50C-407E-A947-70E740481C1C}">
                <a14:useLocalDpi xmlns:a14="http://schemas.microsoft.com/office/drawing/2010/main" val="0"/>
              </a:ext>
            </a:extLst>
          </a:blip>
          <a:srcRect l="14423" t="8841" r="5566" b="5588"/>
          <a:stretch/>
        </p:blipFill>
        <p:spPr>
          <a:xfrm>
            <a:off x="275830" y="1106567"/>
            <a:ext cx="3330379" cy="2671329"/>
          </a:xfrm>
          <a:prstGeom prst="rect">
            <a:avLst/>
          </a:prstGeom>
        </p:spPr>
      </p:pic>
      <p:sp>
        <p:nvSpPr>
          <p:cNvPr id="6" name="TextBox 5"/>
          <p:cNvSpPr txBox="1"/>
          <p:nvPr/>
        </p:nvSpPr>
        <p:spPr>
          <a:xfrm>
            <a:off x="275830" y="3794340"/>
            <a:ext cx="4185253" cy="584776"/>
          </a:xfrm>
          <a:prstGeom prst="rect">
            <a:avLst/>
          </a:prstGeom>
          <a:noFill/>
        </p:spPr>
        <p:txBody>
          <a:bodyPr wrap="square" rtlCol="0">
            <a:spAutoFit/>
          </a:bodyPr>
          <a:lstStyle/>
          <a:p>
            <a:r>
              <a:rPr lang="en-US" sz="1600" b="1" dirty="0" smtClean="0">
                <a:solidFill>
                  <a:srgbClr val="7F7F7F"/>
                </a:solidFill>
              </a:rPr>
              <a:t>August 2011</a:t>
            </a:r>
            <a:r>
              <a:rPr lang="en-US" sz="1600" dirty="0" smtClean="0">
                <a:solidFill>
                  <a:srgbClr val="7F7F7F"/>
                </a:solidFill>
              </a:rPr>
              <a:t>. </a:t>
            </a:r>
          </a:p>
          <a:p>
            <a:r>
              <a:rPr lang="en-US" sz="1600" dirty="0" smtClean="0">
                <a:solidFill>
                  <a:srgbClr val="7F7F7F"/>
                </a:solidFill>
              </a:rPr>
              <a:t>Left Stanford to Start </a:t>
            </a:r>
            <a:r>
              <a:rPr lang="en-US" sz="1600" dirty="0" err="1" smtClean="0">
                <a:solidFill>
                  <a:srgbClr val="7F7F7F"/>
                </a:solidFill>
              </a:rPr>
              <a:t>Bina</a:t>
            </a:r>
            <a:r>
              <a:rPr lang="en-US" sz="1600" dirty="0" smtClean="0">
                <a:solidFill>
                  <a:srgbClr val="7F7F7F"/>
                </a:solidFill>
              </a:rPr>
              <a:t>.</a:t>
            </a:r>
            <a:endParaRPr lang="en-US" sz="1600" dirty="0">
              <a:solidFill>
                <a:srgbClr val="7F7F7F"/>
              </a:solidFill>
            </a:endParaRPr>
          </a:p>
        </p:txBody>
      </p:sp>
      <p:pic>
        <p:nvPicPr>
          <p:cNvPr id="7" name="Picture 6" descr="careers_collage.jpg"/>
          <p:cNvPicPr>
            <a:picLocks noChangeAspect="1"/>
          </p:cNvPicPr>
          <p:nvPr/>
        </p:nvPicPr>
        <p:blipFill rotWithShape="1">
          <a:blip r:embed="rId3">
            <a:extLst>
              <a:ext uri="{28A0092B-C50C-407E-A947-70E740481C1C}">
                <a14:useLocalDpi xmlns:a14="http://schemas.microsoft.com/office/drawing/2010/main" val="0"/>
              </a:ext>
            </a:extLst>
          </a:blip>
          <a:srcRect t="46342" r="37293" b="1722"/>
          <a:stretch/>
        </p:blipFill>
        <p:spPr>
          <a:xfrm>
            <a:off x="3416309" y="1106567"/>
            <a:ext cx="5605071" cy="2671329"/>
          </a:xfrm>
          <a:prstGeom prst="rect">
            <a:avLst/>
          </a:prstGeom>
        </p:spPr>
      </p:pic>
      <p:sp>
        <p:nvSpPr>
          <p:cNvPr id="8" name="TextBox 7"/>
          <p:cNvSpPr txBox="1"/>
          <p:nvPr/>
        </p:nvSpPr>
        <p:spPr>
          <a:xfrm>
            <a:off x="4261972" y="3794340"/>
            <a:ext cx="4759408" cy="584776"/>
          </a:xfrm>
          <a:prstGeom prst="rect">
            <a:avLst/>
          </a:prstGeom>
          <a:noFill/>
        </p:spPr>
        <p:txBody>
          <a:bodyPr wrap="square" rtlCol="0">
            <a:spAutoFit/>
          </a:bodyPr>
          <a:lstStyle/>
          <a:p>
            <a:pPr algn="r"/>
            <a:r>
              <a:rPr lang="en-US" sz="1600" b="1" dirty="0" smtClean="0">
                <a:solidFill>
                  <a:srgbClr val="7F7F7F"/>
                </a:solidFill>
              </a:rPr>
              <a:t>August 2015</a:t>
            </a:r>
            <a:r>
              <a:rPr lang="en-US" sz="1600" dirty="0" smtClean="0">
                <a:solidFill>
                  <a:srgbClr val="7F7F7F"/>
                </a:solidFill>
              </a:rPr>
              <a:t>. </a:t>
            </a:r>
          </a:p>
          <a:p>
            <a:pPr algn="r"/>
            <a:r>
              <a:rPr lang="en-US" sz="1600" dirty="0" err="1" smtClean="0">
                <a:solidFill>
                  <a:srgbClr val="7F7F7F"/>
                </a:solidFill>
              </a:rPr>
              <a:t>Bina</a:t>
            </a:r>
            <a:r>
              <a:rPr lang="en-US" sz="1600" dirty="0" smtClean="0">
                <a:solidFill>
                  <a:srgbClr val="7F7F7F"/>
                </a:solidFill>
              </a:rPr>
              <a:t> part of Roche Sequencing! </a:t>
            </a:r>
            <a:endParaRPr lang="en-US" sz="1600" dirty="0">
              <a:solidFill>
                <a:srgbClr val="7F7F7F"/>
              </a:solidFill>
            </a:endParaRPr>
          </a:p>
        </p:txBody>
      </p:sp>
    </p:spTree>
    <p:extLst>
      <p:ext uri="{BB962C8B-B14F-4D97-AF65-F5344CB8AC3E}">
        <p14:creationId xmlns:p14="http://schemas.microsoft.com/office/powerpoint/2010/main" val="134748372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Bina’s Product and Technology</a:t>
            </a:r>
            <a:endParaRPr lang="en-US" sz="3600" dirty="0"/>
          </a:p>
        </p:txBody>
      </p:sp>
    </p:spTree>
    <p:extLst>
      <p:ext uri="{BB962C8B-B14F-4D97-AF65-F5344CB8AC3E}">
        <p14:creationId xmlns:p14="http://schemas.microsoft.com/office/powerpoint/2010/main" val="327547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1882845" y="1137591"/>
            <a:ext cx="4820929" cy="332049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grpSp>
        <p:nvGrpSpPr>
          <p:cNvPr id="28" name="Group 27"/>
          <p:cNvGrpSpPr/>
          <p:nvPr/>
        </p:nvGrpSpPr>
        <p:grpSpPr>
          <a:xfrm>
            <a:off x="2461296" y="1930758"/>
            <a:ext cx="3818182" cy="6364"/>
            <a:chOff x="2514729" y="880310"/>
            <a:chExt cx="3818182" cy="6364"/>
          </a:xfrm>
        </p:grpSpPr>
        <p:cxnSp>
          <p:nvCxnSpPr>
            <p:cNvPr id="30" name="Straight Arrow Connector 29"/>
            <p:cNvCxnSpPr/>
            <p:nvPr/>
          </p:nvCxnSpPr>
          <p:spPr bwMode="auto">
            <a:xfrm>
              <a:off x="5577933" y="886674"/>
              <a:ext cx="754978" cy="0"/>
            </a:xfrm>
            <a:prstGeom prst="straightConnector1">
              <a:avLst/>
            </a:prstGeom>
            <a:solidFill>
              <a:schemeClr val="accent1"/>
            </a:solidFill>
            <a:ln w="76200" cap="flat" cmpd="sng" algn="ctr">
              <a:solidFill>
                <a:schemeClr val="bg1">
                  <a:lumMod val="85000"/>
                </a:schemeClr>
              </a:solidFill>
              <a:prstDash val="solid"/>
              <a:round/>
              <a:headEnd type="none"/>
              <a:tailEnd type="triangle"/>
            </a:ln>
            <a:effectLst/>
          </p:spPr>
        </p:cxnSp>
        <p:cxnSp>
          <p:nvCxnSpPr>
            <p:cNvPr id="31" name="Straight Arrow Connector 30"/>
            <p:cNvCxnSpPr/>
            <p:nvPr/>
          </p:nvCxnSpPr>
          <p:spPr bwMode="auto">
            <a:xfrm>
              <a:off x="2514729" y="880310"/>
              <a:ext cx="597287" cy="0"/>
            </a:xfrm>
            <a:prstGeom prst="straightConnector1">
              <a:avLst/>
            </a:prstGeom>
            <a:solidFill>
              <a:schemeClr val="accent1"/>
            </a:solidFill>
            <a:ln w="76200" cap="flat" cmpd="sng" algn="ctr">
              <a:solidFill>
                <a:schemeClr val="bg1">
                  <a:lumMod val="85000"/>
                </a:schemeClr>
              </a:solidFill>
              <a:prstDash val="solid"/>
              <a:round/>
              <a:headEnd type="triangle"/>
              <a:tailEnd type="none"/>
            </a:ln>
            <a:effectLst/>
          </p:spPr>
        </p:cxnSp>
      </p:grpSp>
      <p:sp>
        <p:nvSpPr>
          <p:cNvPr id="32" name="TextBox 31"/>
          <p:cNvSpPr txBox="1"/>
          <p:nvPr/>
        </p:nvSpPr>
        <p:spPr>
          <a:xfrm>
            <a:off x="1936751" y="3561681"/>
            <a:ext cx="4724691" cy="8607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lnSpc>
                <a:spcPct val="120000"/>
              </a:lnSpc>
            </a:pPr>
            <a:r>
              <a:rPr lang="en-US" sz="1400" b="1" dirty="0" smtClean="0">
                <a:solidFill>
                  <a:schemeClr val="tx2"/>
                </a:solidFill>
              </a:rPr>
              <a:t>An </a:t>
            </a:r>
            <a:r>
              <a:rPr lang="en-US" sz="1400" b="1" i="1" dirty="0">
                <a:solidFill>
                  <a:schemeClr val="tx1"/>
                </a:solidFill>
              </a:rPr>
              <a:t>open &amp; </a:t>
            </a:r>
            <a:r>
              <a:rPr lang="en-US" sz="1400" b="1" i="1" dirty="0" smtClean="0">
                <a:solidFill>
                  <a:schemeClr val="tx1"/>
                </a:solidFill>
              </a:rPr>
              <a:t>comprehensive</a:t>
            </a:r>
            <a:r>
              <a:rPr lang="en-US" sz="1400" b="1" dirty="0" smtClean="0">
                <a:solidFill>
                  <a:schemeClr val="tx1"/>
                </a:solidFill>
              </a:rPr>
              <a:t> </a:t>
            </a:r>
            <a:r>
              <a:rPr lang="en-US" sz="1400" b="1" dirty="0" smtClean="0">
                <a:solidFill>
                  <a:schemeClr val="tx2"/>
                </a:solidFill>
              </a:rPr>
              <a:t>suite of NGS analytical tools for </a:t>
            </a:r>
            <a:r>
              <a:rPr lang="en-US" sz="1400" b="1" i="1" dirty="0" smtClean="0">
                <a:solidFill>
                  <a:schemeClr val="tx2"/>
                </a:solidFill>
              </a:rPr>
              <a:t>Whole-Genome, Whole-</a:t>
            </a:r>
            <a:r>
              <a:rPr lang="en-US" sz="1400" b="1" i="1" dirty="0" err="1" smtClean="0">
                <a:solidFill>
                  <a:schemeClr val="tx2"/>
                </a:solidFill>
              </a:rPr>
              <a:t>Exome</a:t>
            </a:r>
            <a:r>
              <a:rPr lang="en-US" sz="1400" b="1" i="1" dirty="0" smtClean="0">
                <a:solidFill>
                  <a:schemeClr val="tx2"/>
                </a:solidFill>
              </a:rPr>
              <a:t>, RNA-Seq, targeted panels</a:t>
            </a:r>
            <a:r>
              <a:rPr lang="en-US" sz="1400" b="1" dirty="0" smtClean="0">
                <a:solidFill>
                  <a:schemeClr val="tx2"/>
                </a:solidFill>
              </a:rPr>
              <a:t>, and </a:t>
            </a:r>
            <a:r>
              <a:rPr lang="en-US" sz="1400" b="1" i="1" dirty="0" smtClean="0">
                <a:solidFill>
                  <a:schemeClr val="tx2"/>
                </a:solidFill>
              </a:rPr>
              <a:t>somatic mutations.</a:t>
            </a:r>
            <a:endParaRPr lang="en-US" sz="1400" b="1" i="1" dirty="0">
              <a:solidFill>
                <a:schemeClr val="tx2"/>
              </a:solidFill>
            </a:endParaRPr>
          </a:p>
        </p:txBody>
      </p:sp>
      <p:pic>
        <p:nvPicPr>
          <p:cNvPr id="22" name="Picture 21" descr="diagram1-iluminaversion.png"/>
          <p:cNvPicPr>
            <a:picLocks noChangeAspect="1"/>
          </p:cNvPicPr>
          <p:nvPr/>
        </p:nvPicPr>
        <p:blipFill rotWithShape="1">
          <a:blip r:embed="rId3">
            <a:extLst>
              <a:ext uri="{28A0092B-C50C-407E-A947-70E740481C1C}">
                <a14:useLocalDpi xmlns:a14="http://schemas.microsoft.com/office/drawing/2010/main" val="0"/>
              </a:ext>
            </a:extLst>
          </a:blip>
          <a:srcRect t="69439" r="85465"/>
          <a:stretch/>
        </p:blipFill>
        <p:spPr>
          <a:xfrm>
            <a:off x="-1135" y="1285466"/>
            <a:ext cx="1814246" cy="1178615"/>
          </a:xfrm>
          <a:prstGeom prst="rect">
            <a:avLst/>
          </a:prstGeom>
        </p:spPr>
      </p:pic>
      <p:sp>
        <p:nvSpPr>
          <p:cNvPr id="23" name="TextBox 22"/>
          <p:cNvSpPr txBox="1"/>
          <p:nvPr/>
        </p:nvSpPr>
        <p:spPr>
          <a:xfrm>
            <a:off x="397812" y="2889924"/>
            <a:ext cx="972943" cy="343684"/>
          </a:xfrm>
          <a:prstGeom prst="rect">
            <a:avLst/>
          </a:prstGeom>
          <a:noFill/>
        </p:spPr>
        <p:txBody>
          <a:bodyPr wrap="none" rtlCol="0">
            <a:spAutoFit/>
          </a:bodyPr>
          <a:lstStyle/>
          <a:p>
            <a:pPr>
              <a:lnSpc>
                <a:spcPct val="120000"/>
              </a:lnSpc>
            </a:pPr>
            <a:r>
              <a:rPr lang="en-US" sz="1400" dirty="0" smtClean="0">
                <a:solidFill>
                  <a:schemeClr val="tx2"/>
                </a:solidFill>
              </a:rPr>
              <a:t>Raw Data</a:t>
            </a:r>
            <a:endParaRPr lang="en-US" sz="1400" dirty="0">
              <a:solidFill>
                <a:schemeClr val="tx2"/>
              </a:solidFill>
            </a:endParaRPr>
          </a:p>
        </p:txBody>
      </p:sp>
      <p:sp>
        <p:nvSpPr>
          <p:cNvPr id="2" name="Title 1"/>
          <p:cNvSpPr>
            <a:spLocks noGrp="1"/>
          </p:cNvSpPr>
          <p:nvPr>
            <p:ph type="ctrTitle"/>
          </p:nvPr>
        </p:nvSpPr>
        <p:spPr>
          <a:xfrm>
            <a:off x="275830" y="149004"/>
            <a:ext cx="8588770" cy="554260"/>
          </a:xfrm>
        </p:spPr>
        <p:txBody>
          <a:bodyPr/>
          <a:lstStyle/>
          <a:p>
            <a:r>
              <a:rPr lang="en-US" dirty="0" smtClean="0"/>
              <a:t>                     Bina Genomic Management Solution</a:t>
            </a:r>
            <a:endParaRPr lang="en-US" dirty="0"/>
          </a:p>
        </p:txBody>
      </p:sp>
      <p:sp>
        <p:nvSpPr>
          <p:cNvPr id="3" name="Slide Number Placeholder 2"/>
          <p:cNvSpPr>
            <a:spLocks noGrp="1"/>
          </p:cNvSpPr>
          <p:nvPr>
            <p:ph type="sldNum" sz="quarter" idx="14"/>
          </p:nvPr>
        </p:nvSpPr>
        <p:spPr>
          <a:prstGeom prst="rect">
            <a:avLst/>
          </a:prstGeom>
        </p:spPr>
        <p:txBody>
          <a:bodyPr/>
          <a:lstStyle/>
          <a:p>
            <a:fld id="{12FED617-B220-FA4C-B476-546B7417F142}" type="slidenum">
              <a:rPr lang="en-US" smtClean="0"/>
              <a:pPr/>
              <a:t>8</a:t>
            </a:fld>
            <a:endParaRPr lang="en-US" dirty="0"/>
          </a:p>
        </p:txBody>
      </p:sp>
      <p:graphicFrame>
        <p:nvGraphicFramePr>
          <p:cNvPr id="13" name="Diagram 12"/>
          <p:cNvGraphicFramePr/>
          <p:nvPr>
            <p:extLst>
              <p:ext uri="{D42A27DB-BD31-4B8C-83A1-F6EECF244321}">
                <p14:modId xmlns:p14="http://schemas.microsoft.com/office/powerpoint/2010/main" val="1241233898"/>
              </p:ext>
            </p:extLst>
          </p:nvPr>
        </p:nvGraphicFramePr>
        <p:xfrm>
          <a:off x="349384" y="2277074"/>
          <a:ext cx="9917563" cy="509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p:cNvPicPr>
            <a:picLocks noChangeAspect="1"/>
          </p:cNvPicPr>
          <p:nvPr/>
        </p:nvPicPr>
        <p:blipFill>
          <a:blip r:embed="rId9"/>
          <a:stretch>
            <a:fillRect/>
          </a:stretch>
        </p:blipFill>
        <p:spPr>
          <a:xfrm>
            <a:off x="7035101" y="890879"/>
            <a:ext cx="1293421" cy="1316033"/>
          </a:xfrm>
          <a:prstGeom prst="rect">
            <a:avLst/>
          </a:prstGeom>
        </p:spPr>
      </p:pic>
      <p:pic>
        <p:nvPicPr>
          <p:cNvPr id="25" name="Picture 24" descr="ecosystem-for-ppt.png"/>
          <p:cNvPicPr>
            <a:picLocks noChangeAspect="1"/>
          </p:cNvPicPr>
          <p:nvPr/>
        </p:nvPicPr>
        <p:blipFill rotWithShape="1">
          <a:blip r:embed="rId10">
            <a:extLst>
              <a:ext uri="{28A0092B-C50C-407E-A947-70E740481C1C}">
                <a14:useLocalDpi xmlns:a14="http://schemas.microsoft.com/office/drawing/2010/main" val="0"/>
              </a:ext>
            </a:extLst>
          </a:blip>
          <a:srcRect l="66893" t="3141" r="25742" b="79541"/>
          <a:stretch/>
        </p:blipFill>
        <p:spPr>
          <a:xfrm>
            <a:off x="471142" y="3241244"/>
            <a:ext cx="667011" cy="707958"/>
          </a:xfrm>
          <a:prstGeom prst="rect">
            <a:avLst/>
          </a:prstGeom>
        </p:spPr>
      </p:pic>
      <p:pic>
        <p:nvPicPr>
          <p:cNvPr id="5" name="Picture 4" descr="Screen Shot 2014-10-18 at 4.46.25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8584" y="3216448"/>
            <a:ext cx="1619212" cy="314503"/>
          </a:xfrm>
          <a:prstGeom prst="rect">
            <a:avLst/>
          </a:prstGeom>
        </p:spPr>
      </p:pic>
      <p:pic>
        <p:nvPicPr>
          <p:cNvPr id="6" name="Picture 5" descr="Screen Shot 2014-10-18 at 4.45.42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49336" y="3217997"/>
            <a:ext cx="1506684" cy="312955"/>
          </a:xfrm>
          <a:prstGeom prst="rect">
            <a:avLst/>
          </a:prstGeom>
        </p:spPr>
      </p:pic>
      <p:pic>
        <p:nvPicPr>
          <p:cNvPr id="8" name="Picture 7" descr="Screen Shot 2014-10-18 at 4.52.36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65500" y="1713364"/>
            <a:ext cx="1936751" cy="408261"/>
          </a:xfrm>
          <a:prstGeom prst="rect">
            <a:avLst/>
          </a:prstGeom>
        </p:spPr>
      </p:pic>
      <p:sp>
        <p:nvSpPr>
          <p:cNvPr id="4" name="Rectangle 3"/>
          <p:cNvSpPr/>
          <p:nvPr/>
        </p:nvSpPr>
        <p:spPr>
          <a:xfrm>
            <a:off x="3167795" y="2802182"/>
            <a:ext cx="2134456" cy="369332"/>
          </a:xfrm>
          <a:prstGeom prst="rect">
            <a:avLst/>
          </a:prstGeom>
        </p:spPr>
        <p:txBody>
          <a:bodyPr wrap="none">
            <a:spAutoFit/>
          </a:bodyPr>
          <a:lstStyle/>
          <a:p>
            <a:pPr algn="ctr"/>
            <a:r>
              <a:rPr lang="en-US" b="1" dirty="0">
                <a:solidFill>
                  <a:srgbClr val="00B7DB"/>
                </a:solidFill>
              </a:rPr>
              <a:t>Analysis Modules</a:t>
            </a:r>
          </a:p>
        </p:txBody>
      </p:sp>
      <p:pic>
        <p:nvPicPr>
          <p:cNvPr id="35" name="Picture 34" descr="bina-gms-b47aaf4c.png"/>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438850" y="383219"/>
            <a:ext cx="1461905" cy="272559"/>
          </a:xfrm>
          <a:prstGeom prst="rect">
            <a:avLst/>
          </a:prstGeom>
        </p:spPr>
      </p:pic>
      <p:pic>
        <p:nvPicPr>
          <p:cNvPr id="36" name="Picture 35" descr="Screen Shot 2014-10-18 at 4.52.36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942" y="330431"/>
            <a:ext cx="1600621" cy="337405"/>
          </a:xfrm>
          <a:prstGeom prst="rect">
            <a:avLst/>
          </a:prstGeom>
        </p:spPr>
      </p:pic>
    </p:spTree>
    <p:extLst>
      <p:ext uri="{BB962C8B-B14F-4D97-AF65-F5344CB8AC3E}">
        <p14:creationId xmlns:p14="http://schemas.microsoft.com/office/powerpoint/2010/main" val="118546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989867"/>
            <a:ext cx="7909405" cy="1157436"/>
          </a:xfrm>
        </p:spPr>
        <p:txBody>
          <a:bodyPr/>
          <a:lstStyle/>
          <a:p>
            <a:pPr algn="ctr"/>
            <a:r>
              <a:rPr lang="en-US" sz="4800" spc="300" dirty="0" smtClean="0"/>
              <a:t>Analysis Modules</a:t>
            </a:r>
            <a:endParaRPr lang="en-US" sz="4800" spc="300" dirty="0"/>
          </a:p>
        </p:txBody>
      </p:sp>
      <p:pic>
        <p:nvPicPr>
          <p:cNvPr id="3" name="Picture 2" descr="bina-rave-a5ce60af.png"/>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706278" y="2256157"/>
            <a:ext cx="2419096" cy="426467"/>
          </a:xfrm>
          <a:prstGeom prst="rect">
            <a:avLst/>
          </a:prstGeom>
        </p:spPr>
      </p:pic>
      <p:pic>
        <p:nvPicPr>
          <p:cNvPr id="4" name="Picture 3" descr="bina-aaim-32e15f25.png"/>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632626" y="2261762"/>
            <a:ext cx="2419096" cy="426467"/>
          </a:xfrm>
          <a:prstGeom prst="rect">
            <a:avLst/>
          </a:prstGeom>
        </p:spPr>
      </p:pic>
    </p:spTree>
    <p:extLst>
      <p:ext uri="{BB962C8B-B14F-4D97-AF65-F5344CB8AC3E}">
        <p14:creationId xmlns:p14="http://schemas.microsoft.com/office/powerpoint/2010/main" val="242191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SAVEMESSAGETIMESTAMP" val="RXP"/>
</p:tagLst>
</file>

<file path=ppt/theme/theme1.xml><?xml version="1.0" encoding="utf-8"?>
<a:theme xmlns:a="http://schemas.openxmlformats.org/drawingml/2006/main" name="Bina-Jun2015-CP">
  <a:themeElements>
    <a:clrScheme name="Custom 1">
      <a:dk1>
        <a:srgbClr val="000000"/>
      </a:dk1>
      <a:lt1>
        <a:srgbClr val="FFFFFF"/>
      </a:lt1>
      <a:dk2>
        <a:srgbClr val="969696"/>
      </a:dk2>
      <a:lt2>
        <a:srgbClr val="CC0033"/>
      </a:lt2>
      <a:accent1>
        <a:srgbClr val="FF7F00"/>
      </a:accent1>
      <a:accent2>
        <a:srgbClr val="0088B9"/>
      </a:accent2>
      <a:accent3>
        <a:srgbClr val="84B565"/>
      </a:accent3>
      <a:accent4>
        <a:srgbClr val="92A3A5"/>
      </a:accent4>
      <a:accent5>
        <a:srgbClr val="4C8831"/>
      </a:accent5>
      <a:accent6>
        <a:srgbClr val="4B5053"/>
      </a:accent6>
      <a:hlink>
        <a:srgbClr val="3A72A2"/>
      </a:hlink>
      <a:folHlink>
        <a:srgbClr val="3C7A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9326</TotalTime>
  <Words>1176</Words>
  <Application>Microsoft Office PowerPoint</Application>
  <PresentationFormat>On-screen Show (16:9)</PresentationFormat>
  <Paragraphs>223</Paragraphs>
  <Slides>14</Slides>
  <Notes>6</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Bina-Jun2015-CP</vt:lpstr>
      <vt:lpstr>Where Genomics Meets Big Data</vt:lpstr>
      <vt:lpstr>PowerPoint Presentation</vt:lpstr>
      <vt:lpstr>How Data and Technology will Transform Medicine? </vt:lpstr>
      <vt:lpstr>The Team Behind Bina</vt:lpstr>
      <vt:lpstr>Innovation Through Multi-Disciplinary Expertise</vt:lpstr>
      <vt:lpstr>Bina : From Idea to Enterprise! </vt:lpstr>
      <vt:lpstr>Bina’s Product and Technology</vt:lpstr>
      <vt:lpstr>                     Bina Genomic Management Solution</vt:lpstr>
      <vt:lpstr>Analysis Modules</vt:lpstr>
      <vt:lpstr>Read, Alignments, Variant, Expression</vt:lpstr>
      <vt:lpstr>Annotation, Analytics, Intelligence Module</vt:lpstr>
      <vt:lpstr>Deployment Options</vt:lpstr>
      <vt:lpstr>AWS Deployment Topology</vt:lpstr>
      <vt:lpstr>Learn how to develop professional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 Pinedo</dc:creator>
  <cp:lastModifiedBy>Thompson, Hannah {DSFA~Redwood City Dia}</cp:lastModifiedBy>
  <cp:revision>197</cp:revision>
  <dcterms:created xsi:type="dcterms:W3CDTF">2015-04-16T20:52:36Z</dcterms:created>
  <dcterms:modified xsi:type="dcterms:W3CDTF">2016-04-25T17:40:25Z</dcterms:modified>
</cp:coreProperties>
</file>